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4"/>
    <p:sldMasterId id="2147483714" r:id="rId5"/>
  </p:sldMasterIdLst>
  <p:notesMasterIdLst>
    <p:notesMasterId r:id="rId23"/>
  </p:notesMasterIdLst>
  <p:sldIdLst>
    <p:sldId id="1369" r:id="rId6"/>
    <p:sldId id="280" r:id="rId7"/>
    <p:sldId id="1370" r:id="rId8"/>
    <p:sldId id="1363" r:id="rId9"/>
    <p:sldId id="1371" r:id="rId10"/>
    <p:sldId id="1372" r:id="rId11"/>
    <p:sldId id="1367" r:id="rId12"/>
    <p:sldId id="1368" r:id="rId13"/>
    <p:sldId id="1359" r:id="rId14"/>
    <p:sldId id="1366" r:id="rId15"/>
    <p:sldId id="1360" r:id="rId16"/>
    <p:sldId id="1361" r:id="rId17"/>
    <p:sldId id="1362" r:id="rId18"/>
    <p:sldId id="1364" r:id="rId19"/>
    <p:sldId id="1352" r:id="rId20"/>
    <p:sldId id="1353" r:id="rId21"/>
    <p:sldId id="1365" r:id="rId22"/>
  </p:sldIdLst>
  <p:sldSz cx="7772400" cy="10058400"/>
  <p:notesSz cx="7099300" cy="93853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8E83ED-0F0C-FE62-6ED6-6F9D1817CC01}" name="Tanya Baertsch" initials="TB" userId="S::Tanya.Baertsch@ibhsolutions.com::6af1546f-7c06-41dc-a2b5-fd0b97f3a3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3DB"/>
    <a:srgbClr val="224C61"/>
    <a:srgbClr val="EAC1A8"/>
    <a:srgbClr val="E29281"/>
    <a:srgbClr val="E9EDF4"/>
    <a:srgbClr val="2C6985"/>
    <a:srgbClr val="D9D9D9"/>
    <a:srgbClr val="F2F2F2"/>
    <a:srgbClr val="2B4A5E"/>
    <a:srgbClr val="8FC7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9F9250-1AD4-4F49-B477-671EF30608DF}" v="22" dt="2022-03-12T00:13:58.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01" autoAdjust="0"/>
    <p:restoredTop sz="94660"/>
  </p:normalViewPr>
  <p:slideViewPr>
    <p:cSldViewPr snapToGrid="0">
      <p:cViewPr varScale="1">
        <p:scale>
          <a:sx n="65" d="100"/>
          <a:sy n="65" d="100"/>
        </p:scale>
        <p:origin x="1800" y="72"/>
      </p:cViewPr>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1138" y="0"/>
            <a:ext cx="3076575" cy="469900"/>
          </a:xfrm>
          <a:prstGeom prst="rect">
            <a:avLst/>
          </a:prstGeom>
        </p:spPr>
        <p:txBody>
          <a:bodyPr vert="horz" lIns="91440" tIns="45720" rIns="91440" bIns="45720" rtlCol="0"/>
          <a:lstStyle>
            <a:lvl1pPr algn="r">
              <a:defRPr sz="1200"/>
            </a:lvl1pPr>
          </a:lstStyle>
          <a:p>
            <a:fld id="{AA75AB0C-50CD-4B81-BD61-2FF180552874}" type="datetimeFigureOut">
              <a:rPr lang="en-US" smtClean="0"/>
              <a:t>7/14/2022</a:t>
            </a:fld>
            <a:endParaRPr lang="en-US"/>
          </a:p>
        </p:txBody>
      </p:sp>
      <p:sp>
        <p:nvSpPr>
          <p:cNvPr id="4" name="Slide Image Placeholder 3"/>
          <p:cNvSpPr>
            <a:spLocks noGrp="1" noRot="1" noChangeAspect="1"/>
          </p:cNvSpPr>
          <p:nvPr>
            <p:ph type="sldImg" idx="2"/>
          </p:nvPr>
        </p:nvSpPr>
        <p:spPr>
          <a:xfrm>
            <a:off x="2325688" y="1173163"/>
            <a:ext cx="2447925" cy="31670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6438"/>
            <a:ext cx="5680075" cy="3695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5400"/>
            <a:ext cx="3076575"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1138" y="8915400"/>
            <a:ext cx="3076575" cy="469900"/>
          </a:xfrm>
          <a:prstGeom prst="rect">
            <a:avLst/>
          </a:prstGeom>
        </p:spPr>
        <p:txBody>
          <a:bodyPr vert="horz" lIns="91440" tIns="45720" rIns="91440" bIns="45720" rtlCol="0" anchor="b"/>
          <a:lstStyle>
            <a:lvl1pPr algn="r">
              <a:defRPr sz="1200"/>
            </a:lvl1pPr>
          </a:lstStyle>
          <a:p>
            <a:fld id="{AE5CF147-D8EC-462B-BBFA-300DB80D16BD}" type="slidenum">
              <a:rPr lang="en-US" smtClean="0"/>
              <a:t>‹#›</a:t>
            </a:fld>
            <a:endParaRPr lang="en-US"/>
          </a:p>
        </p:txBody>
      </p:sp>
    </p:spTree>
    <p:extLst>
      <p:ext uri="{BB962C8B-B14F-4D97-AF65-F5344CB8AC3E}">
        <p14:creationId xmlns:p14="http://schemas.microsoft.com/office/powerpoint/2010/main" val="830649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Expand pages for consultants, mandatory referrals….</a:t>
            </a:r>
          </a:p>
        </p:txBody>
      </p:sp>
      <p:sp>
        <p:nvSpPr>
          <p:cNvPr id="4" name="Slide Number Placeholder 3"/>
          <p:cNvSpPr>
            <a:spLocks noGrp="1"/>
          </p:cNvSpPr>
          <p:nvPr>
            <p:ph type="sldNum" sz="quarter" idx="5"/>
          </p:nvPr>
        </p:nvSpPr>
        <p:spPr/>
        <p:txBody>
          <a:bodyPr/>
          <a:lstStyle/>
          <a:p>
            <a:fld id="{AE5CF147-D8EC-462B-BBFA-300DB80D16BD}" type="slidenum">
              <a:rPr lang="en-US" smtClean="0"/>
              <a:t>13</a:t>
            </a:fld>
            <a:endParaRPr lang="en-US"/>
          </a:p>
        </p:txBody>
      </p:sp>
    </p:spTree>
    <p:extLst>
      <p:ext uri="{BB962C8B-B14F-4D97-AF65-F5344CB8AC3E}">
        <p14:creationId xmlns:p14="http://schemas.microsoft.com/office/powerpoint/2010/main" val="2495137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descr="A person holding a phone&#10;&#10;Description automatically generated with medium confidence">
            <a:extLst>
              <a:ext uri="{FF2B5EF4-FFF2-40B4-BE49-F238E27FC236}">
                <a16:creationId xmlns:a16="http://schemas.microsoft.com/office/drawing/2014/main" id="{2A1EB151-8D19-46F4-AAAD-3996B6F413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31" r="3948" b="17779"/>
          <a:stretch/>
        </p:blipFill>
        <p:spPr>
          <a:xfrm>
            <a:off x="1" y="1896058"/>
            <a:ext cx="7772400" cy="4242032"/>
          </a:xfrm>
          <a:prstGeom prst="rect">
            <a:avLst/>
          </a:prstGeom>
        </p:spPr>
      </p:pic>
      <p:sp>
        <p:nvSpPr>
          <p:cNvPr id="3" name="Content Placeholder 2"/>
          <p:cNvSpPr>
            <a:spLocks noGrp="1"/>
          </p:cNvSpPr>
          <p:nvPr>
            <p:ph idx="1"/>
          </p:nvPr>
        </p:nvSpPr>
        <p:spPr>
          <a:xfrm>
            <a:off x="3886201" y="6902577"/>
            <a:ext cx="3351848" cy="2156968"/>
          </a:xfrm>
          <a:prstGeom prst="rect">
            <a:avLst/>
          </a:prstGeom>
        </p:spPr>
        <p:txBody>
          <a:bodyPr/>
          <a:lstStyle>
            <a:lvl1pPr>
              <a:defRPr sz="1210">
                <a:solidFill>
                  <a:srgbClr val="224C61"/>
                </a:solidFill>
              </a:defRPr>
            </a:lvl1pPr>
            <a:lvl2pPr>
              <a:defRPr sz="1210">
                <a:solidFill>
                  <a:srgbClr val="224C61"/>
                </a:solidFill>
              </a:defRPr>
            </a:lvl2pPr>
            <a:lvl3pPr>
              <a:defRPr sz="1210">
                <a:solidFill>
                  <a:srgbClr val="224C61"/>
                </a:solidFill>
              </a:defRPr>
            </a:lvl3pPr>
            <a:lvl4pPr>
              <a:defRPr sz="1210">
                <a:solidFill>
                  <a:srgbClr val="224C61"/>
                </a:solidFill>
              </a:defRPr>
            </a:lvl4pPr>
            <a:lvl5pPr>
              <a:defRPr sz="1210">
                <a:solidFill>
                  <a:srgbClr val="224C6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2">
            <a:extLst>
              <a:ext uri="{FF2B5EF4-FFF2-40B4-BE49-F238E27FC236}">
                <a16:creationId xmlns:a16="http://schemas.microsoft.com/office/drawing/2014/main" id="{FEC4F0B6-7DB4-46EF-8DD5-B86364D7ACB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64"/>
          <a:stretch/>
        </p:blipFill>
        <p:spPr bwMode="auto">
          <a:xfrm>
            <a:off x="0" y="1798064"/>
            <a:ext cx="7772400" cy="3319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E8CED50-FEDC-4556-A4B2-ECF421AE7933}"/>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64"/>
          <a:stretch/>
        </p:blipFill>
        <p:spPr bwMode="auto">
          <a:xfrm flipH="1" flipV="1">
            <a:off x="0" y="5904148"/>
            <a:ext cx="7772400" cy="33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98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2" y="727371"/>
            <a:ext cx="6703696" cy="535516"/>
          </a:xfrm>
        </p:spPr>
        <p:txBody>
          <a:bodyPr/>
          <a:lstStyle>
            <a:lvl1pPr>
              <a:defRPr>
                <a:solidFill>
                  <a:srgbClr val="224C6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3886201" y="6902577"/>
            <a:ext cx="3351848" cy="2156968"/>
          </a:xfrm>
        </p:spPr>
        <p:txBody>
          <a:bodyPr/>
          <a:lstStyle>
            <a:lvl1pPr>
              <a:defRPr>
                <a:solidFill>
                  <a:srgbClr val="224C61"/>
                </a:solidFill>
              </a:defRPr>
            </a:lvl1pPr>
            <a:lvl2pPr>
              <a:defRPr>
                <a:solidFill>
                  <a:srgbClr val="224C61"/>
                </a:solidFill>
              </a:defRPr>
            </a:lvl2pPr>
            <a:lvl3pPr>
              <a:defRPr>
                <a:solidFill>
                  <a:srgbClr val="224C61"/>
                </a:solidFill>
              </a:defRPr>
            </a:lvl3pPr>
            <a:lvl4pPr>
              <a:defRPr>
                <a:solidFill>
                  <a:srgbClr val="224C61"/>
                </a:solidFill>
              </a:defRPr>
            </a:lvl4pPr>
            <a:lvl5pPr>
              <a:defRPr>
                <a:solidFill>
                  <a:srgbClr val="224C6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89A4A6C8-0C97-487C-A519-6BCC797E65B9}"/>
              </a:ext>
            </a:extLst>
          </p:cNvPr>
          <p:cNvCxnSpPr>
            <a:cxnSpLocks/>
          </p:cNvCxnSpPr>
          <p:nvPr userDrawn="1"/>
        </p:nvCxnSpPr>
        <p:spPr>
          <a:xfrm>
            <a:off x="3886201" y="6598480"/>
            <a:ext cx="3351848" cy="0"/>
          </a:xfrm>
          <a:prstGeom prst="line">
            <a:avLst/>
          </a:prstGeom>
          <a:ln w="38100">
            <a:solidFill>
              <a:srgbClr val="224C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48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10" name="Picture 9" descr="A group of people sitting around a table&#10;&#10;Description automatically generated with medium confidence">
            <a:extLst>
              <a:ext uri="{FF2B5EF4-FFF2-40B4-BE49-F238E27FC236}">
                <a16:creationId xmlns:a16="http://schemas.microsoft.com/office/drawing/2014/main" id="{9F2DF079-691A-4B50-9426-F3E9069E6F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98064"/>
            <a:ext cx="7772400" cy="4360365"/>
          </a:xfrm>
          <a:prstGeom prst="rect">
            <a:avLst/>
          </a:prstGeom>
        </p:spPr>
      </p:pic>
      <p:sp>
        <p:nvSpPr>
          <p:cNvPr id="3" name="Content Placeholder 2"/>
          <p:cNvSpPr>
            <a:spLocks noGrp="1"/>
          </p:cNvSpPr>
          <p:nvPr>
            <p:ph idx="1"/>
          </p:nvPr>
        </p:nvSpPr>
        <p:spPr>
          <a:xfrm>
            <a:off x="3886201" y="6902577"/>
            <a:ext cx="3351848" cy="2156968"/>
          </a:xfrm>
          <a:prstGeom prst="rect">
            <a:avLst/>
          </a:prstGeom>
        </p:spPr>
        <p:txBody>
          <a:bodyPr/>
          <a:lstStyle>
            <a:lvl1pPr>
              <a:defRPr sz="1210">
                <a:solidFill>
                  <a:srgbClr val="224C61"/>
                </a:solidFill>
              </a:defRPr>
            </a:lvl1pPr>
            <a:lvl2pPr>
              <a:defRPr sz="1210">
                <a:solidFill>
                  <a:srgbClr val="224C61"/>
                </a:solidFill>
              </a:defRPr>
            </a:lvl2pPr>
            <a:lvl3pPr>
              <a:defRPr sz="1210">
                <a:solidFill>
                  <a:srgbClr val="224C61"/>
                </a:solidFill>
              </a:defRPr>
            </a:lvl3pPr>
            <a:lvl4pPr>
              <a:defRPr sz="1210">
                <a:solidFill>
                  <a:srgbClr val="224C61"/>
                </a:solidFill>
              </a:defRPr>
            </a:lvl4pPr>
            <a:lvl5pPr>
              <a:defRPr sz="1210">
                <a:solidFill>
                  <a:srgbClr val="224C6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2">
            <a:extLst>
              <a:ext uri="{FF2B5EF4-FFF2-40B4-BE49-F238E27FC236}">
                <a16:creationId xmlns:a16="http://schemas.microsoft.com/office/drawing/2014/main" id="{FEC4F0B6-7DB4-46EF-8DD5-B86364D7ACB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64"/>
          <a:stretch/>
        </p:blipFill>
        <p:spPr bwMode="auto">
          <a:xfrm>
            <a:off x="0" y="1798064"/>
            <a:ext cx="7772400" cy="3319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E8CED50-FEDC-4556-A4B2-ECF421AE7933}"/>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64"/>
          <a:stretch/>
        </p:blipFill>
        <p:spPr bwMode="auto">
          <a:xfrm flipH="1" flipV="1">
            <a:off x="0" y="5904148"/>
            <a:ext cx="7772400" cy="33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407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person, person, computer, suit&#10;&#10;Description automatically generated">
            <a:extLst>
              <a:ext uri="{FF2B5EF4-FFF2-40B4-BE49-F238E27FC236}">
                <a16:creationId xmlns:a16="http://schemas.microsoft.com/office/drawing/2014/main" id="{2DBB103B-9C1B-44D8-B083-F5F7254F72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104" b="12117"/>
          <a:stretch/>
        </p:blipFill>
        <p:spPr>
          <a:xfrm>
            <a:off x="0" y="1994052"/>
            <a:ext cx="7772400" cy="4242032"/>
          </a:xfrm>
          <a:prstGeom prst="rect">
            <a:avLst/>
          </a:prstGeom>
        </p:spPr>
      </p:pic>
      <p:sp>
        <p:nvSpPr>
          <p:cNvPr id="3" name="Content Placeholder 2"/>
          <p:cNvSpPr>
            <a:spLocks noGrp="1"/>
          </p:cNvSpPr>
          <p:nvPr>
            <p:ph idx="1"/>
          </p:nvPr>
        </p:nvSpPr>
        <p:spPr>
          <a:xfrm>
            <a:off x="3886201" y="6902577"/>
            <a:ext cx="3351848" cy="2156968"/>
          </a:xfrm>
          <a:prstGeom prst="rect">
            <a:avLst/>
          </a:prstGeom>
        </p:spPr>
        <p:txBody>
          <a:bodyPr/>
          <a:lstStyle>
            <a:lvl1pPr>
              <a:defRPr sz="1210">
                <a:solidFill>
                  <a:srgbClr val="224C61"/>
                </a:solidFill>
              </a:defRPr>
            </a:lvl1pPr>
            <a:lvl2pPr>
              <a:defRPr sz="1210">
                <a:solidFill>
                  <a:srgbClr val="224C61"/>
                </a:solidFill>
              </a:defRPr>
            </a:lvl2pPr>
            <a:lvl3pPr>
              <a:defRPr sz="1210">
                <a:solidFill>
                  <a:srgbClr val="224C61"/>
                </a:solidFill>
              </a:defRPr>
            </a:lvl3pPr>
            <a:lvl4pPr>
              <a:defRPr sz="1210">
                <a:solidFill>
                  <a:srgbClr val="224C61"/>
                </a:solidFill>
              </a:defRPr>
            </a:lvl4pPr>
            <a:lvl5pPr>
              <a:defRPr sz="1210">
                <a:solidFill>
                  <a:srgbClr val="224C6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2">
            <a:extLst>
              <a:ext uri="{FF2B5EF4-FFF2-40B4-BE49-F238E27FC236}">
                <a16:creationId xmlns:a16="http://schemas.microsoft.com/office/drawing/2014/main" id="{FEC4F0B6-7DB4-46EF-8DD5-B86364D7ACB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64"/>
          <a:stretch/>
        </p:blipFill>
        <p:spPr bwMode="auto">
          <a:xfrm>
            <a:off x="0" y="1798064"/>
            <a:ext cx="7772400" cy="3319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E8CED50-FEDC-4556-A4B2-ECF421AE7933}"/>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64"/>
          <a:stretch/>
        </p:blipFill>
        <p:spPr bwMode="auto">
          <a:xfrm flipH="1" flipV="1">
            <a:off x="0" y="5904148"/>
            <a:ext cx="7772400" cy="33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100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COVER SLIDE">
    <p:spTree>
      <p:nvGrpSpPr>
        <p:cNvPr id="1" name=""/>
        <p:cNvGrpSpPr/>
        <p:nvPr/>
      </p:nvGrpSpPr>
      <p:grpSpPr>
        <a:xfrm>
          <a:off x="0" y="0"/>
          <a:ext cx="0" cy="0"/>
          <a:chOff x="0" y="0"/>
          <a:chExt cx="0" cy="0"/>
        </a:xfrm>
      </p:grpSpPr>
      <p:pic>
        <p:nvPicPr>
          <p:cNvPr id="8" name="Picture 7" descr="A person holding a phone&#10;&#10;Description automatically generated with medium confidence">
            <a:extLst>
              <a:ext uri="{FF2B5EF4-FFF2-40B4-BE49-F238E27FC236}">
                <a16:creationId xmlns:a16="http://schemas.microsoft.com/office/drawing/2014/main" id="{2A1EB151-8D19-46F4-AAAD-3996B6F413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31" b="17779"/>
          <a:stretch/>
        </p:blipFill>
        <p:spPr>
          <a:xfrm>
            <a:off x="0" y="1896058"/>
            <a:ext cx="8091889" cy="4242032"/>
          </a:xfrm>
          <a:prstGeom prst="rect">
            <a:avLst/>
          </a:prstGeom>
        </p:spPr>
      </p:pic>
      <p:sp>
        <p:nvSpPr>
          <p:cNvPr id="2" name="Title 1"/>
          <p:cNvSpPr>
            <a:spLocks noGrp="1"/>
          </p:cNvSpPr>
          <p:nvPr>
            <p:ph type="title"/>
          </p:nvPr>
        </p:nvSpPr>
        <p:spPr>
          <a:xfrm>
            <a:off x="429013" y="3213800"/>
            <a:ext cx="3100953" cy="535516"/>
          </a:xfrm>
          <a:prstGeom prst="rect">
            <a:avLst/>
          </a:prstGeom>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3886201" y="6902577"/>
            <a:ext cx="3351848" cy="2156968"/>
          </a:xfrm>
          <a:prstGeom prst="rect">
            <a:avLst/>
          </a:prstGeom>
        </p:spPr>
        <p:txBody>
          <a:bodyPr/>
          <a:lstStyle>
            <a:lvl1pPr>
              <a:defRPr sz="1210">
                <a:solidFill>
                  <a:srgbClr val="224C61"/>
                </a:solidFill>
              </a:defRPr>
            </a:lvl1pPr>
            <a:lvl2pPr>
              <a:defRPr sz="1210">
                <a:solidFill>
                  <a:srgbClr val="224C61"/>
                </a:solidFill>
              </a:defRPr>
            </a:lvl2pPr>
            <a:lvl3pPr>
              <a:defRPr sz="1210">
                <a:solidFill>
                  <a:srgbClr val="224C61"/>
                </a:solidFill>
              </a:defRPr>
            </a:lvl3pPr>
            <a:lvl4pPr>
              <a:defRPr sz="1210">
                <a:solidFill>
                  <a:srgbClr val="224C61"/>
                </a:solidFill>
              </a:defRPr>
            </a:lvl4pPr>
            <a:lvl5pPr>
              <a:defRPr sz="1210">
                <a:solidFill>
                  <a:srgbClr val="224C6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2">
            <a:extLst>
              <a:ext uri="{FF2B5EF4-FFF2-40B4-BE49-F238E27FC236}">
                <a16:creationId xmlns:a16="http://schemas.microsoft.com/office/drawing/2014/main" id="{FEC4F0B6-7DB4-46EF-8DD5-B86364D7ACB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64"/>
          <a:stretch/>
        </p:blipFill>
        <p:spPr bwMode="auto">
          <a:xfrm>
            <a:off x="0" y="1798064"/>
            <a:ext cx="7772400" cy="3319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E8CED50-FEDC-4556-A4B2-ECF421AE7933}"/>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64"/>
          <a:stretch/>
        </p:blipFill>
        <p:spPr bwMode="auto">
          <a:xfrm flipH="1" flipV="1">
            <a:off x="0" y="5904148"/>
            <a:ext cx="7772400" cy="33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012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7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9CBE73-A05D-430F-89F2-BDD488F659F3}"/>
              </a:ext>
            </a:extLst>
          </p:cNvPr>
          <p:cNvSpPr/>
          <p:nvPr/>
        </p:nvSpPr>
        <p:spPr>
          <a:xfrm>
            <a:off x="0" y="9088265"/>
            <a:ext cx="7772400" cy="970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60"/>
          </a:p>
        </p:txBody>
      </p:sp>
      <p:sp>
        <p:nvSpPr>
          <p:cNvPr id="33" name="Rectangle 32">
            <a:extLst>
              <a:ext uri="{FF2B5EF4-FFF2-40B4-BE49-F238E27FC236}">
                <a16:creationId xmlns:a16="http://schemas.microsoft.com/office/drawing/2014/main" id="{D464E3D1-2F39-41CF-95E3-CD863787C830}"/>
              </a:ext>
            </a:extLst>
          </p:cNvPr>
          <p:cNvSpPr/>
          <p:nvPr userDrawn="1"/>
        </p:nvSpPr>
        <p:spPr>
          <a:xfrm>
            <a:off x="1" y="3776478"/>
            <a:ext cx="4113258" cy="183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838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3E5DD941-4160-4648-9EF1-21B6415BC7D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64"/>
          <a:stretch/>
        </p:blipFill>
        <p:spPr bwMode="auto">
          <a:xfrm>
            <a:off x="0" y="0"/>
            <a:ext cx="7772400" cy="122372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7E874642-EE43-4D32-99F1-6DBA87EB8CE2}"/>
              </a:ext>
            </a:extLst>
          </p:cNvPr>
          <p:cNvSpPr>
            <a:spLocks noGrp="1"/>
          </p:cNvSpPr>
          <p:nvPr>
            <p:ph type="title"/>
          </p:nvPr>
        </p:nvSpPr>
        <p:spPr>
          <a:xfrm>
            <a:off x="394988" y="89888"/>
            <a:ext cx="6756180" cy="1223724"/>
          </a:xfrm>
        </p:spPr>
        <p:txBody>
          <a:bodyPr>
            <a:normAutofit/>
          </a:bodyPr>
          <a:lstStyle>
            <a:lvl1pPr>
              <a:defRPr sz="2800">
                <a:solidFill>
                  <a:schemeClr val="bg1"/>
                </a:solidFill>
                <a:latin typeface="+mj-lt"/>
              </a:defRPr>
            </a:lvl1pPr>
          </a:lstStyle>
          <a:p>
            <a:r>
              <a:rPr lang="en-US"/>
              <a:t>Click to edit Master title style</a:t>
            </a:r>
          </a:p>
        </p:txBody>
      </p:sp>
      <p:sp>
        <p:nvSpPr>
          <p:cNvPr id="16" name="Content Placeholder 2">
            <a:extLst>
              <a:ext uri="{FF2B5EF4-FFF2-40B4-BE49-F238E27FC236}">
                <a16:creationId xmlns:a16="http://schemas.microsoft.com/office/drawing/2014/main" id="{99566327-6921-4C02-B0CB-26F29225FEB0}"/>
              </a:ext>
            </a:extLst>
          </p:cNvPr>
          <p:cNvSpPr>
            <a:spLocks noGrp="1"/>
          </p:cNvSpPr>
          <p:nvPr>
            <p:ph idx="1"/>
          </p:nvPr>
        </p:nvSpPr>
        <p:spPr>
          <a:xfrm>
            <a:off x="388880" y="1623598"/>
            <a:ext cx="6984007" cy="6381962"/>
          </a:xfrm>
        </p:spPr>
        <p:txBody>
          <a:bodyPr/>
          <a:lstStyle>
            <a:lvl1pPr>
              <a:defRPr>
                <a:solidFill>
                  <a:schemeClr val="bg2"/>
                </a:solidFill>
                <a:latin typeface="+mj-lt"/>
              </a:defRPr>
            </a:lvl1pPr>
            <a:lvl2pPr>
              <a:defRPr>
                <a:solidFill>
                  <a:schemeClr val="bg2"/>
                </a:solidFill>
                <a:latin typeface="+mj-lt"/>
              </a:defRPr>
            </a:lvl2pPr>
            <a:lvl3pPr>
              <a:defRPr>
                <a:solidFill>
                  <a:schemeClr val="bg2"/>
                </a:solidFill>
                <a:latin typeface="+mj-lt"/>
              </a:defRPr>
            </a:lvl3pPr>
            <a:lvl4pPr>
              <a:defRPr>
                <a:solidFill>
                  <a:schemeClr val="bg2"/>
                </a:solidFill>
                <a:latin typeface="+mj-lt"/>
              </a:defRPr>
            </a:lvl4pPr>
            <a:lvl5pPr>
              <a:defRPr>
                <a:solidFill>
                  <a:schemeClr val="bg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D2D6A72D-46C3-4FF3-B3D7-21563E5CFAFE}"/>
              </a:ext>
            </a:extLst>
          </p:cNvPr>
          <p:cNvSpPr txBox="1"/>
          <p:nvPr userDrawn="1"/>
        </p:nvSpPr>
        <p:spPr>
          <a:xfrm>
            <a:off x="223284" y="9583682"/>
            <a:ext cx="7315200" cy="200160"/>
          </a:xfrm>
          <a:prstGeom prst="rect">
            <a:avLst/>
          </a:prstGeom>
          <a:noFill/>
        </p:spPr>
        <p:txBody>
          <a:bodyPr wrap="square" rtlCol="0">
            <a:spAutoFit/>
          </a:bodyPr>
          <a:lstStyle/>
          <a:p>
            <a:r>
              <a:rPr lang="en-US" sz="701">
                <a:solidFill>
                  <a:schemeClr val="bg2"/>
                </a:solidFill>
                <a:latin typeface="Century Gothic" panose="020B0502020202020204" pitchFamily="34" charset="0"/>
              </a:rPr>
              <a:t>        ©2022 Uprise Health	                                                               </a:t>
            </a:r>
          </a:p>
        </p:txBody>
      </p:sp>
      <p:cxnSp>
        <p:nvCxnSpPr>
          <p:cNvPr id="10" name="Straight Connector 9">
            <a:extLst>
              <a:ext uri="{FF2B5EF4-FFF2-40B4-BE49-F238E27FC236}">
                <a16:creationId xmlns:a16="http://schemas.microsoft.com/office/drawing/2014/main" id="{81673BFC-24C7-4145-A264-00593E749DEF}"/>
              </a:ext>
            </a:extLst>
          </p:cNvPr>
          <p:cNvCxnSpPr>
            <a:cxnSpLocks/>
          </p:cNvCxnSpPr>
          <p:nvPr userDrawn="1"/>
        </p:nvCxnSpPr>
        <p:spPr>
          <a:xfrm>
            <a:off x="0" y="9375342"/>
            <a:ext cx="7772400" cy="0"/>
          </a:xfrm>
          <a:prstGeom prst="line">
            <a:avLst/>
          </a:prstGeom>
          <a:ln w="38100">
            <a:solidFill>
              <a:srgbClr val="8FC7D1"/>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AA03D6E3-9897-419B-B221-293F0BE533D2}"/>
              </a:ext>
            </a:extLst>
          </p:cNvPr>
          <p:cNvSpPr>
            <a:spLocks noGrp="1"/>
          </p:cNvSpPr>
          <p:nvPr>
            <p:ph type="sldNum" sz="quarter" idx="4"/>
          </p:nvPr>
        </p:nvSpPr>
        <p:spPr>
          <a:xfrm>
            <a:off x="5691593" y="9416268"/>
            <a:ext cx="1747838" cy="534987"/>
          </a:xfrm>
          <a:prstGeom prst="rect">
            <a:avLst/>
          </a:prstGeom>
        </p:spPr>
        <p:txBody>
          <a:bodyPr vert="horz" lIns="91440" tIns="45720" rIns="91440" bIns="45720" rtlCol="0" anchor="ctr"/>
          <a:lstStyle>
            <a:lvl1pPr algn="r">
              <a:defRPr sz="1200">
                <a:solidFill>
                  <a:schemeClr val="bg2"/>
                </a:solidFill>
                <a:latin typeface="Century Gothic" panose="020B0502020202020204" pitchFamily="34" charset="0"/>
              </a:defRPr>
            </a:lvl1pPr>
          </a:lstStyle>
          <a:p>
            <a:fld id="{4C7BB189-9675-459C-9F76-56844520D6AF}" type="slidenum">
              <a:rPr lang="en-US" smtClean="0"/>
              <a:pPr/>
              <a:t>‹#›</a:t>
            </a:fld>
            <a:endParaRPr lang="en-US"/>
          </a:p>
        </p:txBody>
      </p:sp>
    </p:spTree>
    <p:extLst>
      <p:ext uri="{BB962C8B-B14F-4D97-AF65-F5344CB8AC3E}">
        <p14:creationId xmlns:p14="http://schemas.microsoft.com/office/powerpoint/2010/main" val="767882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1BD6C0-6EFB-B641-ADA3-0C6997C86363}"/>
              </a:ext>
            </a:extLst>
          </p:cNvPr>
          <p:cNvSpPr/>
          <p:nvPr userDrawn="1"/>
        </p:nvSpPr>
        <p:spPr>
          <a:xfrm rot="5400000">
            <a:off x="3568372" y="5854372"/>
            <a:ext cx="635656" cy="7772400"/>
          </a:xfrm>
          <a:prstGeom prst="rect">
            <a:avLst/>
          </a:prstGeom>
          <a:gradFill flip="none" rotWithShape="1">
            <a:gsLst>
              <a:gs pos="0">
                <a:srgbClr val="2A627B">
                  <a:shade val="30000"/>
                  <a:satMod val="115000"/>
                </a:srgbClr>
              </a:gs>
              <a:gs pos="50000">
                <a:srgbClr val="2A627B">
                  <a:shade val="67500"/>
                  <a:satMod val="115000"/>
                </a:srgbClr>
              </a:gs>
              <a:gs pos="100000">
                <a:srgbClr val="2A627B">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A685AFA7-458F-A649-BD02-6642DB329000}"/>
              </a:ext>
            </a:extLst>
          </p:cNvPr>
          <p:cNvSpPr>
            <a:spLocks noGrp="1"/>
          </p:cNvSpPr>
          <p:nvPr>
            <p:ph type="sldNum" sz="quarter" idx="4"/>
          </p:nvPr>
        </p:nvSpPr>
        <p:spPr>
          <a:xfrm>
            <a:off x="6836595" y="9639487"/>
            <a:ext cx="779813" cy="218131"/>
          </a:xfrm>
          <a:prstGeom prst="rect">
            <a:avLst/>
          </a:prstGeom>
        </p:spPr>
        <p:txBody>
          <a:bodyPr vert="horz" lIns="91440" tIns="45720" rIns="91440" bIns="45720" rtlCol="0" anchor="ctr"/>
          <a:lstStyle>
            <a:lvl1pPr algn="r">
              <a:defRPr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98C743A3-6A44-4561-8324-7FBE186DA3EE}" type="slidenum">
              <a:rPr lang="en-US" smtClean="0"/>
              <a:pPr/>
              <a:t>‹#›</a:t>
            </a:fld>
            <a:endParaRPr lang="en-US"/>
          </a:p>
        </p:txBody>
      </p:sp>
      <p:sp>
        <p:nvSpPr>
          <p:cNvPr id="11" name="TextBox 10">
            <a:extLst>
              <a:ext uri="{FF2B5EF4-FFF2-40B4-BE49-F238E27FC236}">
                <a16:creationId xmlns:a16="http://schemas.microsoft.com/office/drawing/2014/main" id="{7ABF66EC-0C63-D746-9D3F-847096A125F9}"/>
              </a:ext>
            </a:extLst>
          </p:cNvPr>
          <p:cNvSpPr txBox="1"/>
          <p:nvPr userDrawn="1"/>
        </p:nvSpPr>
        <p:spPr>
          <a:xfrm>
            <a:off x="166105" y="9615027"/>
            <a:ext cx="2076773" cy="215444"/>
          </a:xfrm>
          <a:prstGeom prst="rect">
            <a:avLst/>
          </a:prstGeom>
          <a:noFill/>
        </p:spPr>
        <p:txBody>
          <a:bodyPr wrap="square" rtlCol="0">
            <a:spAutoFit/>
          </a:bodyPr>
          <a:lstStyle/>
          <a:p>
            <a:r>
              <a:rPr lang="en-US" sz="800">
                <a:solidFill>
                  <a:schemeClr val="bg1"/>
                </a:solidFill>
                <a:latin typeface="Open Sans Light"/>
              </a:rPr>
              <a:t>©2022 Uprise Health</a:t>
            </a:r>
          </a:p>
        </p:txBody>
      </p:sp>
      <p:pic>
        <p:nvPicPr>
          <p:cNvPr id="6" name="Picture 5" descr="A picture containing fish, ray&#10;&#10;Description automatically generated">
            <a:extLst>
              <a:ext uri="{FF2B5EF4-FFF2-40B4-BE49-F238E27FC236}">
                <a16:creationId xmlns:a16="http://schemas.microsoft.com/office/drawing/2014/main" id="{303FEFDC-D51E-4E70-AC55-58CD0A2711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44" t="67707" r="2844" b="26398"/>
          <a:stretch/>
        </p:blipFill>
        <p:spPr>
          <a:xfrm>
            <a:off x="0" y="-14673"/>
            <a:ext cx="7772400" cy="642938"/>
          </a:xfrm>
          <a:prstGeom prst="rect">
            <a:avLst/>
          </a:prstGeom>
        </p:spPr>
      </p:pic>
    </p:spTree>
    <p:extLst>
      <p:ext uri="{BB962C8B-B14F-4D97-AF65-F5344CB8AC3E}">
        <p14:creationId xmlns:p14="http://schemas.microsoft.com/office/powerpoint/2010/main" val="294382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C544-0760-407A-92D5-FBE8B6282D74}"/>
              </a:ext>
            </a:extLst>
          </p:cNvPr>
          <p:cNvSpPr>
            <a:spLocks noGrp="1"/>
          </p:cNvSpPr>
          <p:nvPr>
            <p:ph type="title"/>
          </p:nvPr>
        </p:nvSpPr>
        <p:spPr>
          <a:xfrm>
            <a:off x="437198" y="763044"/>
            <a:ext cx="6703695" cy="6286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47A595-A9CA-4316-9960-5B823357C880}"/>
              </a:ext>
            </a:extLst>
          </p:cNvPr>
          <p:cNvSpPr>
            <a:spLocks noGrp="1"/>
          </p:cNvSpPr>
          <p:nvPr>
            <p:ph idx="1"/>
          </p:nvPr>
        </p:nvSpPr>
        <p:spPr>
          <a:xfrm>
            <a:off x="534354" y="2200275"/>
            <a:ext cx="6703695" cy="68592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DD422-FB5A-493A-B335-0585FDF3C825}"/>
              </a:ext>
            </a:extLst>
          </p:cNvPr>
          <p:cNvSpPr>
            <a:spLocks noGrp="1"/>
          </p:cNvSpPr>
          <p:nvPr>
            <p:ph type="dt" sz="half" idx="10"/>
          </p:nvPr>
        </p:nvSpPr>
        <p:spPr>
          <a:xfrm>
            <a:off x="475226" y="9626997"/>
            <a:ext cx="1218873" cy="235928"/>
          </a:xfrm>
          <a:prstGeom prst="rect">
            <a:avLst/>
          </a:prstGeom>
        </p:spPr>
        <p:txBody>
          <a:bodyPr anchor="b"/>
          <a:lstStyle>
            <a:lvl1pPr>
              <a:defRPr sz="880">
                <a:solidFill>
                  <a:schemeClr val="tx1">
                    <a:lumMod val="75000"/>
                    <a:lumOff val="25000"/>
                  </a:schemeClr>
                </a:solidFill>
              </a:defRPr>
            </a:lvl1pPr>
          </a:lstStyle>
          <a:p>
            <a:r>
              <a:rPr lang="en-US">
                <a:sym typeface="Symbol" panose="05050102010706020507" pitchFamily="18" charset="2"/>
              </a:rPr>
              <a:t>2022 Uprise Health</a:t>
            </a:r>
            <a:endParaRPr lang="en-US"/>
          </a:p>
        </p:txBody>
      </p:sp>
      <p:sp>
        <p:nvSpPr>
          <p:cNvPr id="5" name="Slide Number Placeholder 5">
            <a:extLst>
              <a:ext uri="{FF2B5EF4-FFF2-40B4-BE49-F238E27FC236}">
                <a16:creationId xmlns:a16="http://schemas.microsoft.com/office/drawing/2014/main" id="{4774C8CF-4019-45A1-BD25-4A51107EDF95}"/>
              </a:ext>
            </a:extLst>
          </p:cNvPr>
          <p:cNvSpPr>
            <a:spLocks noGrp="1"/>
          </p:cNvSpPr>
          <p:nvPr>
            <p:ph type="sldNum" sz="quarter" idx="4"/>
          </p:nvPr>
        </p:nvSpPr>
        <p:spPr>
          <a:xfrm>
            <a:off x="6831084" y="9626997"/>
            <a:ext cx="443316" cy="235928"/>
          </a:xfrm>
          <a:prstGeom prst="rect">
            <a:avLst/>
          </a:prstGeom>
        </p:spPr>
        <p:txBody>
          <a:bodyPr vert="horz" lIns="91440" tIns="45720" rIns="91440" bIns="45720" rtlCol="0" anchor="b"/>
          <a:lstStyle>
            <a:lvl1pPr algn="r">
              <a:defRPr sz="880">
                <a:solidFill>
                  <a:schemeClr val="tx1">
                    <a:tint val="75000"/>
                  </a:schemeClr>
                </a:solidFill>
              </a:defRPr>
            </a:lvl1pPr>
          </a:lstStyle>
          <a:p>
            <a:pPr defTabSz="502920">
              <a:defRPr/>
            </a:pPr>
            <a:fld id="{933897B4-89D3-4400-BFAE-82AED722F1DB}" type="slidenum">
              <a:rPr lang="en-US" smtClean="0">
                <a:solidFill>
                  <a:prstClr val="black">
                    <a:tint val="75000"/>
                  </a:prstClr>
                </a:solidFill>
                <a:latin typeface="Calibri" panose="020F0502020204030204"/>
              </a:rPr>
              <a:pPr defTabSz="502920">
                <a:defRPr/>
              </a:pPr>
              <a:t>‹#›</a:t>
            </a:fld>
            <a:endParaRPr lang="en-US">
              <a:solidFill>
                <a:prstClr val="black">
                  <a:tint val="75000"/>
                </a:prstClr>
              </a:solidFill>
              <a:latin typeface="Calibri" panose="020F0502020204030204"/>
            </a:endParaRPr>
          </a:p>
        </p:txBody>
      </p:sp>
      <p:cxnSp>
        <p:nvCxnSpPr>
          <p:cNvPr id="9" name="Straight Connector 8">
            <a:extLst>
              <a:ext uri="{FF2B5EF4-FFF2-40B4-BE49-F238E27FC236}">
                <a16:creationId xmlns:a16="http://schemas.microsoft.com/office/drawing/2014/main" id="{DD830671-A56E-4E57-AF87-5A4DC0045F7A}"/>
              </a:ext>
            </a:extLst>
          </p:cNvPr>
          <p:cNvCxnSpPr>
            <a:cxnSpLocks/>
          </p:cNvCxnSpPr>
          <p:nvPr userDrawn="1"/>
        </p:nvCxnSpPr>
        <p:spPr>
          <a:xfrm>
            <a:off x="0" y="1396894"/>
            <a:ext cx="6736080" cy="0"/>
          </a:xfrm>
          <a:prstGeom prst="line">
            <a:avLst/>
          </a:prstGeom>
          <a:ln w="38100">
            <a:solidFill>
              <a:srgbClr val="224C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20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C544-0760-407A-92D5-FBE8B6282D74}"/>
              </a:ext>
            </a:extLst>
          </p:cNvPr>
          <p:cNvSpPr>
            <a:spLocks noGrp="1"/>
          </p:cNvSpPr>
          <p:nvPr>
            <p:ph type="title"/>
          </p:nvPr>
        </p:nvSpPr>
        <p:spPr>
          <a:xfrm>
            <a:off x="437198" y="647792"/>
            <a:ext cx="6703695" cy="6286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47A595-A9CA-4316-9960-5B823357C8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DD422-FB5A-493A-B335-0585FDF3C825}"/>
              </a:ext>
            </a:extLst>
          </p:cNvPr>
          <p:cNvSpPr>
            <a:spLocks noGrp="1"/>
          </p:cNvSpPr>
          <p:nvPr>
            <p:ph type="dt" sz="half" idx="10"/>
          </p:nvPr>
        </p:nvSpPr>
        <p:spPr>
          <a:xfrm>
            <a:off x="293018" y="9626997"/>
            <a:ext cx="1218873" cy="235928"/>
          </a:xfrm>
          <a:prstGeom prst="rect">
            <a:avLst/>
          </a:prstGeom>
        </p:spPr>
        <p:txBody>
          <a:bodyPr anchor="b"/>
          <a:lstStyle>
            <a:lvl1pPr>
              <a:defRPr sz="880"/>
            </a:lvl1pPr>
          </a:lstStyle>
          <a:p>
            <a:r>
              <a:rPr lang="en-US">
                <a:sym typeface="Symbol" panose="05050102010706020507" pitchFamily="18" charset="2"/>
              </a:rPr>
              <a:t>2022 Uprise Health</a:t>
            </a:r>
            <a:endParaRPr lang="en-US" dirty="0"/>
          </a:p>
        </p:txBody>
      </p:sp>
      <p:sp>
        <p:nvSpPr>
          <p:cNvPr id="5" name="Slide Number Placeholder 5">
            <a:extLst>
              <a:ext uri="{FF2B5EF4-FFF2-40B4-BE49-F238E27FC236}">
                <a16:creationId xmlns:a16="http://schemas.microsoft.com/office/drawing/2014/main" id="{4774C8CF-4019-45A1-BD25-4A51107EDF95}"/>
              </a:ext>
            </a:extLst>
          </p:cNvPr>
          <p:cNvSpPr>
            <a:spLocks noGrp="1"/>
          </p:cNvSpPr>
          <p:nvPr>
            <p:ph type="sldNum" sz="quarter" idx="4"/>
          </p:nvPr>
        </p:nvSpPr>
        <p:spPr>
          <a:xfrm>
            <a:off x="7036067" y="9626997"/>
            <a:ext cx="443316" cy="235928"/>
          </a:xfrm>
          <a:prstGeom prst="rect">
            <a:avLst/>
          </a:prstGeom>
        </p:spPr>
        <p:txBody>
          <a:bodyPr vert="horz" lIns="91440" tIns="45720" rIns="91440" bIns="45720" rtlCol="0" anchor="b"/>
          <a:lstStyle>
            <a:lvl1pPr algn="r">
              <a:defRPr sz="880">
                <a:solidFill>
                  <a:schemeClr val="tx1">
                    <a:tint val="75000"/>
                  </a:schemeClr>
                </a:solidFill>
              </a:defRPr>
            </a:lvl1pPr>
          </a:lstStyle>
          <a:p>
            <a:pPr defTabSz="502920">
              <a:defRPr/>
            </a:pPr>
            <a:fld id="{933897B4-89D3-4400-BFAE-82AED722F1DB}" type="slidenum">
              <a:rPr lang="en-US" smtClean="0">
                <a:solidFill>
                  <a:prstClr val="black">
                    <a:tint val="75000"/>
                  </a:prstClr>
                </a:solidFill>
                <a:latin typeface="Calibri" panose="020F0502020204030204"/>
              </a:rPr>
              <a:pPr defTabSz="502920">
                <a:defRPr/>
              </a:pPr>
              <a:t>‹#›</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473787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0.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904" y="88480"/>
            <a:ext cx="6996982"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6904" y="2677586"/>
            <a:ext cx="6996982" cy="57789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EEBDEEB-9AD2-4627-AD3A-BB0C83965960}"/>
              </a:ext>
            </a:extLst>
          </p:cNvPr>
          <p:cNvSpPr>
            <a:spLocks noGrp="1"/>
          </p:cNvSpPr>
          <p:nvPr>
            <p:ph type="sldNum" sz="quarter" idx="4"/>
          </p:nvPr>
        </p:nvSpPr>
        <p:spPr>
          <a:xfrm>
            <a:off x="5723491" y="9227695"/>
            <a:ext cx="1747838" cy="534987"/>
          </a:xfrm>
          <a:prstGeom prst="rect">
            <a:avLst/>
          </a:prstGeom>
        </p:spPr>
        <p:txBody>
          <a:bodyPr vert="horz" lIns="91440" tIns="45720" rIns="91440" bIns="45720" rtlCol="0" anchor="ctr"/>
          <a:lstStyle>
            <a:lvl1pPr algn="r">
              <a:defRPr sz="1000">
                <a:solidFill>
                  <a:schemeClr val="bg2"/>
                </a:solidFill>
                <a:latin typeface="Century Gothic" panose="020B0502020202020204" pitchFamily="34" charset="0"/>
              </a:defRPr>
            </a:lvl1pPr>
          </a:lstStyle>
          <a:p>
            <a:fld id="{4C7BB189-9675-459C-9F76-56844520D6AF}" type="slidenum">
              <a:rPr lang="en-US" smtClean="0"/>
              <a:pPr/>
              <a:t>‹#›</a:t>
            </a:fld>
            <a:endParaRPr lang="en-US"/>
          </a:p>
        </p:txBody>
      </p:sp>
    </p:spTree>
    <p:extLst>
      <p:ext uri="{BB962C8B-B14F-4D97-AF65-F5344CB8AC3E}">
        <p14:creationId xmlns:p14="http://schemas.microsoft.com/office/powerpoint/2010/main" val="227862648"/>
      </p:ext>
    </p:extLst>
  </p:cSld>
  <p:clrMap bg1="lt1" tx1="dk1" bg2="lt2" tx2="dk2" accent1="accent1" accent2="accent2" accent3="accent3" accent4="accent4" accent5="accent5" accent6="accent6" hlink="hlink" folHlink="folHlink"/>
  <p:sldLayoutIdLst>
    <p:sldLayoutId id="2147483710" r:id="rId1"/>
    <p:sldLayoutId id="2147483713" r:id="rId2"/>
    <p:sldLayoutId id="2147483712" r:id="rId3"/>
    <p:sldLayoutId id="2147483711" r:id="rId4"/>
    <p:sldLayoutId id="2147483698" r:id="rId5"/>
    <p:sldLayoutId id="2147483702" r:id="rId6"/>
    <p:sldLayoutId id="2147483704" r:id="rId7"/>
    <p:sldLayoutId id="2147483709" r:id="rId8"/>
    <p:sldLayoutId id="2147483716" r:id="rId9"/>
  </p:sldLayoutIdLst>
  <p:hf hdr="0" ftr="0" dt="0"/>
  <p:txStyles>
    <p:titleStyle>
      <a:lvl1pPr algn="l" defTabSz="777046" rtl="0" eaLnBrk="1" latinLnBrk="0" hangingPunct="1">
        <a:lnSpc>
          <a:spcPct val="90000"/>
        </a:lnSpc>
        <a:spcBef>
          <a:spcPct val="0"/>
        </a:spcBef>
        <a:buNone/>
        <a:defRPr sz="2380" kern="1200">
          <a:solidFill>
            <a:schemeClr val="bg2"/>
          </a:solidFill>
          <a:latin typeface="Century Gothic" panose="020B0502020202020204" pitchFamily="34" charset="0"/>
          <a:ea typeface="+mj-ea"/>
          <a:cs typeface="+mj-cs"/>
        </a:defRPr>
      </a:lvl1pPr>
    </p:titleStyle>
    <p:bodyStyle>
      <a:lvl1pPr marL="0" indent="0" algn="l" defTabSz="777046" rtl="0" eaLnBrk="1" latinLnBrk="0" hangingPunct="1">
        <a:lnSpc>
          <a:spcPct val="90000"/>
        </a:lnSpc>
        <a:spcBef>
          <a:spcPts val="850"/>
        </a:spcBef>
        <a:buFont typeface="Arial" panose="020B0604020202020204" pitchFamily="34" charset="0"/>
        <a:buNone/>
        <a:defRPr sz="1700" kern="1200">
          <a:solidFill>
            <a:schemeClr val="bg2"/>
          </a:solidFill>
          <a:latin typeface="Century Gothic" panose="020B0502020202020204" pitchFamily="34" charset="0"/>
          <a:ea typeface="+mn-ea"/>
          <a:cs typeface="+mn-cs"/>
        </a:defRPr>
      </a:lvl1pPr>
      <a:lvl2pPr marL="388523" indent="0" algn="l" defTabSz="777046" rtl="0" eaLnBrk="1" latinLnBrk="0" hangingPunct="1">
        <a:lnSpc>
          <a:spcPct val="90000"/>
        </a:lnSpc>
        <a:spcBef>
          <a:spcPts val="425"/>
        </a:spcBef>
        <a:buFont typeface="Arial" panose="020B0604020202020204" pitchFamily="34" charset="0"/>
        <a:buNone/>
        <a:defRPr sz="1530" kern="1200">
          <a:solidFill>
            <a:schemeClr val="bg2"/>
          </a:solidFill>
          <a:latin typeface="Century Gothic" panose="020B0502020202020204" pitchFamily="34" charset="0"/>
          <a:ea typeface="+mn-ea"/>
          <a:cs typeface="+mn-cs"/>
        </a:defRPr>
      </a:lvl2pPr>
      <a:lvl3pPr marL="777046" indent="0" algn="l" defTabSz="777046" rtl="0" eaLnBrk="1" latinLnBrk="0" hangingPunct="1">
        <a:lnSpc>
          <a:spcPct val="90000"/>
        </a:lnSpc>
        <a:spcBef>
          <a:spcPts val="425"/>
        </a:spcBef>
        <a:buFont typeface="Arial" panose="020B0604020202020204" pitchFamily="34" charset="0"/>
        <a:buNone/>
        <a:defRPr sz="1530" kern="1200">
          <a:solidFill>
            <a:schemeClr val="bg2"/>
          </a:solidFill>
          <a:latin typeface="Century Gothic" panose="020B0502020202020204" pitchFamily="34" charset="0"/>
          <a:ea typeface="+mn-ea"/>
          <a:cs typeface="+mn-cs"/>
        </a:defRPr>
      </a:lvl3pPr>
      <a:lvl4pPr marL="1165568" indent="0" algn="l" defTabSz="777046" rtl="0" eaLnBrk="1" latinLnBrk="0" hangingPunct="1">
        <a:lnSpc>
          <a:spcPct val="90000"/>
        </a:lnSpc>
        <a:spcBef>
          <a:spcPts val="425"/>
        </a:spcBef>
        <a:buFont typeface="Arial" panose="020B0604020202020204" pitchFamily="34" charset="0"/>
        <a:buNone/>
        <a:defRPr sz="1530" kern="1200">
          <a:solidFill>
            <a:schemeClr val="bg2"/>
          </a:solidFill>
          <a:latin typeface="Century Gothic" panose="020B0502020202020204" pitchFamily="34" charset="0"/>
          <a:ea typeface="+mn-ea"/>
          <a:cs typeface="+mn-cs"/>
        </a:defRPr>
      </a:lvl4pPr>
      <a:lvl5pPr marL="1554092" indent="0" algn="l" defTabSz="777046" rtl="0" eaLnBrk="1" latinLnBrk="0" hangingPunct="1">
        <a:lnSpc>
          <a:spcPct val="90000"/>
        </a:lnSpc>
        <a:spcBef>
          <a:spcPts val="425"/>
        </a:spcBef>
        <a:buFont typeface="Arial" panose="020B0604020202020204" pitchFamily="34" charset="0"/>
        <a:buNone/>
        <a:defRPr sz="1530" kern="1200">
          <a:solidFill>
            <a:schemeClr val="bg2"/>
          </a:solidFill>
          <a:latin typeface="Century Gothic" panose="020B0502020202020204" pitchFamily="34" charset="0"/>
          <a:ea typeface="+mn-ea"/>
          <a:cs typeface="+mn-cs"/>
        </a:defRPr>
      </a:lvl5pPr>
      <a:lvl6pPr marL="2136876" indent="-194262" algn="l" defTabSz="777046"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5398" indent="-194262" algn="l" defTabSz="777046"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3922" indent="-194262" algn="l" defTabSz="777046"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2445" indent="-194262" algn="l" defTabSz="777046"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046" rtl="0" eaLnBrk="1" latinLnBrk="0" hangingPunct="1">
        <a:defRPr sz="1530" kern="1200">
          <a:solidFill>
            <a:schemeClr val="tx1"/>
          </a:solidFill>
          <a:latin typeface="+mn-lt"/>
          <a:ea typeface="+mn-ea"/>
          <a:cs typeface="+mn-cs"/>
        </a:defRPr>
      </a:lvl1pPr>
      <a:lvl2pPr marL="388523" algn="l" defTabSz="777046" rtl="0" eaLnBrk="1" latinLnBrk="0" hangingPunct="1">
        <a:defRPr sz="1530" kern="1200">
          <a:solidFill>
            <a:schemeClr val="tx1"/>
          </a:solidFill>
          <a:latin typeface="+mn-lt"/>
          <a:ea typeface="+mn-ea"/>
          <a:cs typeface="+mn-cs"/>
        </a:defRPr>
      </a:lvl2pPr>
      <a:lvl3pPr marL="777046" algn="l" defTabSz="777046" rtl="0" eaLnBrk="1" latinLnBrk="0" hangingPunct="1">
        <a:defRPr sz="1530" kern="1200">
          <a:solidFill>
            <a:schemeClr val="tx1"/>
          </a:solidFill>
          <a:latin typeface="+mn-lt"/>
          <a:ea typeface="+mn-ea"/>
          <a:cs typeface="+mn-cs"/>
        </a:defRPr>
      </a:lvl3pPr>
      <a:lvl4pPr marL="1165568" algn="l" defTabSz="777046" rtl="0" eaLnBrk="1" latinLnBrk="0" hangingPunct="1">
        <a:defRPr sz="1530" kern="1200">
          <a:solidFill>
            <a:schemeClr val="tx1"/>
          </a:solidFill>
          <a:latin typeface="+mn-lt"/>
          <a:ea typeface="+mn-ea"/>
          <a:cs typeface="+mn-cs"/>
        </a:defRPr>
      </a:lvl4pPr>
      <a:lvl5pPr marL="1554092" algn="l" defTabSz="777046" rtl="0" eaLnBrk="1" latinLnBrk="0" hangingPunct="1">
        <a:defRPr sz="1530" kern="1200">
          <a:solidFill>
            <a:schemeClr val="tx1"/>
          </a:solidFill>
          <a:latin typeface="+mn-lt"/>
          <a:ea typeface="+mn-ea"/>
          <a:cs typeface="+mn-cs"/>
        </a:defRPr>
      </a:lvl5pPr>
      <a:lvl6pPr marL="1942615" algn="l" defTabSz="777046" rtl="0" eaLnBrk="1" latinLnBrk="0" hangingPunct="1">
        <a:defRPr sz="1530" kern="1200">
          <a:solidFill>
            <a:schemeClr val="tx1"/>
          </a:solidFill>
          <a:latin typeface="+mn-lt"/>
          <a:ea typeface="+mn-ea"/>
          <a:cs typeface="+mn-cs"/>
        </a:defRPr>
      </a:lvl6pPr>
      <a:lvl7pPr marL="2331137" algn="l" defTabSz="777046" rtl="0" eaLnBrk="1" latinLnBrk="0" hangingPunct="1">
        <a:defRPr sz="1530" kern="1200">
          <a:solidFill>
            <a:schemeClr val="tx1"/>
          </a:solidFill>
          <a:latin typeface="+mn-lt"/>
          <a:ea typeface="+mn-ea"/>
          <a:cs typeface="+mn-cs"/>
        </a:defRPr>
      </a:lvl7pPr>
      <a:lvl8pPr marL="2719660" algn="l" defTabSz="777046" rtl="0" eaLnBrk="1" latinLnBrk="0" hangingPunct="1">
        <a:defRPr sz="1530" kern="1200">
          <a:solidFill>
            <a:schemeClr val="tx1"/>
          </a:solidFill>
          <a:latin typeface="+mn-lt"/>
          <a:ea typeface="+mn-ea"/>
          <a:cs typeface="+mn-cs"/>
        </a:defRPr>
      </a:lvl8pPr>
      <a:lvl9pPr marL="3108183" algn="l" defTabSz="777046" rtl="0" eaLnBrk="1" latinLnBrk="0" hangingPunct="1">
        <a:defRPr sz="15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erson holding a phone&#10;&#10;Description automatically generated with low confidence">
            <a:extLst>
              <a:ext uri="{FF2B5EF4-FFF2-40B4-BE49-F238E27FC236}">
                <a16:creationId xmlns:a16="http://schemas.microsoft.com/office/drawing/2014/main" id="{C751F549-548B-4326-8D33-BDB9546824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80861" y="2060776"/>
            <a:ext cx="3991540" cy="3912597"/>
          </a:xfrm>
          <a:prstGeom prst="rect">
            <a:avLst/>
          </a:prstGeom>
        </p:spPr>
      </p:pic>
      <p:pic>
        <p:nvPicPr>
          <p:cNvPr id="13" name="Picture 2">
            <a:extLst>
              <a:ext uri="{FF2B5EF4-FFF2-40B4-BE49-F238E27FC236}">
                <a16:creationId xmlns:a16="http://schemas.microsoft.com/office/drawing/2014/main" id="{095E6D03-4E52-4038-AF90-B7FA0EBE9983}"/>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164"/>
          <a:stretch/>
        </p:blipFill>
        <p:spPr bwMode="auto">
          <a:xfrm>
            <a:off x="0" y="1798064"/>
            <a:ext cx="7772400" cy="3319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FC73FCF9-9B75-4F1C-9F15-9FD3B6C7E6EF}"/>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164"/>
          <a:stretch/>
        </p:blipFill>
        <p:spPr bwMode="auto">
          <a:xfrm flipH="1" flipV="1">
            <a:off x="0" y="5904148"/>
            <a:ext cx="7772400" cy="3319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534352" y="440048"/>
            <a:ext cx="6703696" cy="7096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86201" y="6512814"/>
            <a:ext cx="3351848" cy="25467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6885443"/>
      </p:ext>
    </p:extLst>
  </p:cSld>
  <p:clrMap bg1="lt1" tx1="dk1" bg2="lt2" tx2="dk2" accent1="accent1" accent2="accent2" accent3="accent3" accent4="accent4" accent5="accent5" accent6="accent6" hlink="hlink" folHlink="folHlink"/>
  <p:sldLayoutIdLst>
    <p:sldLayoutId id="2147483715" r:id="rId1"/>
  </p:sldLayoutIdLst>
  <p:hf hdr="0" dt="0"/>
  <p:txStyles>
    <p:titleStyle>
      <a:lvl1pPr algn="l" defTabSz="754380" rtl="0" eaLnBrk="1" latinLnBrk="0" hangingPunct="1">
        <a:lnSpc>
          <a:spcPct val="90000"/>
        </a:lnSpc>
        <a:spcBef>
          <a:spcPct val="0"/>
        </a:spcBef>
        <a:buNone/>
        <a:defRPr sz="3630" kern="1200">
          <a:solidFill>
            <a:srgbClr val="224C61"/>
          </a:solidFill>
          <a:latin typeface="+mj-lt"/>
          <a:ea typeface="+mj-ea"/>
          <a:cs typeface="+mj-cs"/>
        </a:defRPr>
      </a:lvl1pPr>
    </p:titleStyle>
    <p:bodyStyle>
      <a:lvl1pPr marL="0" indent="0" algn="l" defTabSz="754380" rtl="0" eaLnBrk="1" latinLnBrk="0" hangingPunct="1">
        <a:lnSpc>
          <a:spcPct val="90000"/>
        </a:lnSpc>
        <a:spcBef>
          <a:spcPts val="825"/>
        </a:spcBef>
        <a:buFont typeface="Arial" panose="020B0604020202020204" pitchFamily="34" charset="0"/>
        <a:buNone/>
        <a:defRPr sz="2310" kern="1200">
          <a:solidFill>
            <a:srgbClr val="224C61"/>
          </a:solidFill>
          <a:latin typeface="+mn-lt"/>
          <a:ea typeface="+mn-ea"/>
          <a:cs typeface="+mn-cs"/>
        </a:defRPr>
      </a:lvl1pPr>
      <a:lvl2pPr marL="301752" indent="-150876" algn="l" defTabSz="754380" rtl="0" eaLnBrk="1" latinLnBrk="0" hangingPunct="1">
        <a:lnSpc>
          <a:spcPct val="90000"/>
        </a:lnSpc>
        <a:spcBef>
          <a:spcPts val="413"/>
        </a:spcBef>
        <a:buFont typeface="Arial" panose="020B0604020202020204" pitchFamily="34" charset="0"/>
        <a:buChar char="•"/>
        <a:defRPr sz="1980" kern="1200">
          <a:solidFill>
            <a:srgbClr val="224C61"/>
          </a:solidFill>
          <a:latin typeface="+mn-lt"/>
          <a:ea typeface="+mn-ea"/>
          <a:cs typeface="+mn-cs"/>
        </a:defRPr>
      </a:lvl2pPr>
      <a:lvl3pPr marL="704088" indent="-150876" algn="l" defTabSz="754380" rtl="0" eaLnBrk="1" latinLnBrk="0" hangingPunct="1">
        <a:lnSpc>
          <a:spcPct val="90000"/>
        </a:lnSpc>
        <a:spcBef>
          <a:spcPts val="413"/>
        </a:spcBef>
        <a:buClr>
          <a:srgbClr val="224C61"/>
        </a:buClr>
        <a:buFont typeface="Symbol" panose="05050102010706020507" pitchFamily="18" charset="2"/>
        <a:buChar char=""/>
        <a:defRPr sz="1650" kern="1200">
          <a:solidFill>
            <a:srgbClr val="224C61"/>
          </a:solidFill>
          <a:latin typeface="+mn-lt"/>
          <a:ea typeface="+mn-ea"/>
          <a:cs typeface="+mn-cs"/>
        </a:defRPr>
      </a:lvl3pPr>
      <a:lvl4pPr marL="1106424" indent="-150876" algn="l" defTabSz="754380" rtl="0" eaLnBrk="1" latinLnBrk="0" hangingPunct="1">
        <a:lnSpc>
          <a:spcPct val="90000"/>
        </a:lnSpc>
        <a:spcBef>
          <a:spcPts val="413"/>
        </a:spcBef>
        <a:buFont typeface="Arial" panose="020B0604020202020204" pitchFamily="34" charset="0"/>
        <a:buChar char="•"/>
        <a:defRPr sz="1485" kern="1200">
          <a:solidFill>
            <a:srgbClr val="224C61"/>
          </a:solidFill>
          <a:latin typeface="+mn-lt"/>
          <a:ea typeface="+mn-ea"/>
          <a:cs typeface="+mn-cs"/>
        </a:defRPr>
      </a:lvl4pPr>
      <a:lvl5pPr marL="1508760" indent="-150876" algn="l" defTabSz="754380" rtl="0" eaLnBrk="1" latinLnBrk="0" hangingPunct="1">
        <a:lnSpc>
          <a:spcPct val="90000"/>
        </a:lnSpc>
        <a:spcBef>
          <a:spcPts val="413"/>
        </a:spcBef>
        <a:buFont typeface="Courier New" panose="02070309020205020404" pitchFamily="49" charset="0"/>
        <a:buChar char="o"/>
        <a:defRPr sz="1485" kern="1200">
          <a:solidFill>
            <a:srgbClr val="224C6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orklife.uprisehealth.com/newsletter-signup/" TargetMode="Externa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orklife.uprisehealth.com/"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835F13B-9B97-4B54-8D68-D2237ECF8A23}"/>
              </a:ext>
            </a:extLst>
          </p:cNvPr>
          <p:cNvSpPr>
            <a:spLocks noGrp="1"/>
          </p:cNvSpPr>
          <p:nvPr>
            <p:ph idx="1"/>
          </p:nvPr>
        </p:nvSpPr>
        <p:spPr>
          <a:xfrm>
            <a:off x="3886200" y="6740768"/>
            <a:ext cx="3396302" cy="2829952"/>
          </a:xfrm>
        </p:spPr>
        <p:txBody>
          <a:bodyPr>
            <a:normAutofit fontScale="62500" lnSpcReduction="20000"/>
          </a:bodyPr>
          <a:lstStyle/>
          <a:p>
            <a:r>
              <a:rPr lang="en-US" sz="1540" b="1" dirty="0">
                <a:latin typeface="+mj-lt"/>
                <a:cs typeface="Calibri" panose="020F0502020204030204" pitchFamily="34" charset="0"/>
              </a:rPr>
              <a:t> </a:t>
            </a:r>
            <a:r>
              <a:rPr lang="en-US" sz="2600" b="1" dirty="0">
                <a:latin typeface="+mj-lt"/>
                <a:cs typeface="Calibri" panose="020F0502020204030204" pitchFamily="34" charset="0"/>
              </a:rPr>
              <a:t>WELCOME TO UPRISE HEALTH</a:t>
            </a:r>
          </a:p>
          <a:p>
            <a:r>
              <a:rPr lang="en-US" sz="1800" dirty="0">
                <a:latin typeface="+mj-lt"/>
                <a:cs typeface="Calibri" panose="020F0502020204030204" pitchFamily="34" charset="0"/>
              </a:rPr>
              <a:t>2         Program Overview</a:t>
            </a:r>
          </a:p>
          <a:p>
            <a:r>
              <a:rPr lang="en-US" sz="1800" dirty="0">
                <a:latin typeface="+mj-lt"/>
                <a:cs typeface="Calibri" panose="020F0502020204030204" pitchFamily="34" charset="0"/>
              </a:rPr>
              <a:t>3         Summary of Services</a:t>
            </a:r>
          </a:p>
          <a:p>
            <a:r>
              <a:rPr lang="en-US" sz="1800" dirty="0">
                <a:latin typeface="+mj-lt"/>
                <a:cs typeface="Calibri" panose="020F0502020204030204" pitchFamily="34" charset="0"/>
              </a:rPr>
              <a:t>4-7     How to Access Services</a:t>
            </a:r>
          </a:p>
          <a:p>
            <a:r>
              <a:rPr lang="en-US" sz="1800" dirty="0">
                <a:latin typeface="+mj-lt"/>
                <a:cs typeface="Calibri" panose="020F0502020204030204" pitchFamily="34" charset="0"/>
              </a:rPr>
              <a:t>8         Coaching &amp; Short-Term Counseling</a:t>
            </a:r>
          </a:p>
          <a:p>
            <a:r>
              <a:rPr lang="en-US" sz="1800" dirty="0">
                <a:latin typeface="+mj-lt"/>
                <a:cs typeface="Calibri" panose="020F0502020204030204" pitchFamily="34" charset="0"/>
              </a:rPr>
              <a:t>9         Digital Courses</a:t>
            </a:r>
          </a:p>
          <a:p>
            <a:r>
              <a:rPr lang="en-US" sz="1800" dirty="0">
                <a:latin typeface="+mj-lt"/>
                <a:cs typeface="Calibri" panose="020F0502020204030204" pitchFamily="34" charset="0"/>
              </a:rPr>
              <a:t>10       More About Counseling</a:t>
            </a:r>
          </a:p>
          <a:p>
            <a:r>
              <a:rPr lang="en-US" sz="1800" dirty="0">
                <a:latin typeface="+mj-lt"/>
                <a:cs typeface="Calibri" panose="020F0502020204030204" pitchFamily="34" charset="0"/>
              </a:rPr>
              <a:t>11       Work-Life Services</a:t>
            </a:r>
          </a:p>
          <a:p>
            <a:r>
              <a:rPr lang="en-US" sz="1800" dirty="0">
                <a:latin typeface="+mj-lt"/>
                <a:cs typeface="Calibri" panose="020F0502020204030204" pitchFamily="34" charset="0"/>
              </a:rPr>
              <a:t>12       Online Peer Support Groups</a:t>
            </a:r>
          </a:p>
          <a:p>
            <a:r>
              <a:rPr lang="en-US" sz="1800" dirty="0">
                <a:latin typeface="+mj-lt"/>
                <a:cs typeface="Calibri" panose="020F0502020204030204" pitchFamily="34" charset="0"/>
              </a:rPr>
              <a:t>13       Support for Managers &amp; Supervisors</a:t>
            </a:r>
          </a:p>
          <a:p>
            <a:r>
              <a:rPr lang="en-US" sz="1800" dirty="0">
                <a:latin typeface="+mj-lt"/>
                <a:cs typeface="Calibri" panose="020F0502020204030204" pitchFamily="34" charset="0"/>
              </a:rPr>
              <a:t>14       Monthly Newsletters</a:t>
            </a:r>
          </a:p>
          <a:p>
            <a:r>
              <a:rPr lang="en-US" sz="1800" dirty="0">
                <a:latin typeface="+mj-lt"/>
                <a:cs typeface="Calibri" panose="020F0502020204030204" pitchFamily="34" charset="0"/>
              </a:rPr>
              <a:t>15-17  Engagement Materials &amp; Training</a:t>
            </a:r>
          </a:p>
        </p:txBody>
      </p:sp>
      <p:sp>
        <p:nvSpPr>
          <p:cNvPr id="7" name="Rectangle 6">
            <a:extLst>
              <a:ext uri="{FF2B5EF4-FFF2-40B4-BE49-F238E27FC236}">
                <a16:creationId xmlns:a16="http://schemas.microsoft.com/office/drawing/2014/main" id="{7592ECDB-9EFE-4987-AFB2-DCF7B51DE915}"/>
              </a:ext>
            </a:extLst>
          </p:cNvPr>
          <p:cNvSpPr/>
          <p:nvPr/>
        </p:nvSpPr>
        <p:spPr>
          <a:xfrm>
            <a:off x="279819" y="2801073"/>
            <a:ext cx="1731573" cy="954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2920"/>
            <a:endParaRPr lang="en-US" sz="1980">
              <a:solidFill>
                <a:prstClr val="white"/>
              </a:solidFill>
              <a:latin typeface="Calibri" panose="020F0502020204030204"/>
            </a:endParaRPr>
          </a:p>
        </p:txBody>
      </p:sp>
      <p:sp>
        <p:nvSpPr>
          <p:cNvPr id="3" name="Title 2">
            <a:extLst>
              <a:ext uri="{FF2B5EF4-FFF2-40B4-BE49-F238E27FC236}">
                <a16:creationId xmlns:a16="http://schemas.microsoft.com/office/drawing/2014/main" id="{0BA39627-9957-4B49-93FB-F3207D0078AA}"/>
              </a:ext>
            </a:extLst>
          </p:cNvPr>
          <p:cNvSpPr>
            <a:spLocks noGrp="1"/>
          </p:cNvSpPr>
          <p:nvPr>
            <p:ph type="title"/>
          </p:nvPr>
        </p:nvSpPr>
        <p:spPr>
          <a:xfrm>
            <a:off x="469471" y="3115433"/>
            <a:ext cx="3083839" cy="1518563"/>
          </a:xfrm>
        </p:spPr>
        <p:txBody>
          <a:bodyPr>
            <a:normAutofit fontScale="90000"/>
          </a:bodyPr>
          <a:lstStyle/>
          <a:p>
            <a:r>
              <a:rPr lang="en-US" sz="4400" b="1" dirty="0">
                <a:solidFill>
                  <a:srgbClr val="3DA69A"/>
                </a:solidFill>
              </a:rPr>
              <a:t>Welcome Kit</a:t>
            </a:r>
            <a:br>
              <a:rPr lang="en-US" sz="2200" dirty="0"/>
            </a:br>
            <a:r>
              <a:rPr lang="en-US" sz="2200" dirty="0"/>
              <a:t>Digitally-Enabled EAP and Mental Health Program</a:t>
            </a:r>
            <a:br>
              <a:rPr lang="en-US" sz="2200" dirty="0"/>
            </a:br>
            <a:endParaRPr lang="en-US" b="1" dirty="0">
              <a:solidFill>
                <a:srgbClr val="3DA69A"/>
              </a:solidFill>
            </a:endParaRPr>
          </a:p>
        </p:txBody>
      </p:sp>
      <p:pic>
        <p:nvPicPr>
          <p:cNvPr id="8" name="Picture 7">
            <a:extLst>
              <a:ext uri="{FF2B5EF4-FFF2-40B4-BE49-F238E27FC236}">
                <a16:creationId xmlns:a16="http://schemas.microsoft.com/office/drawing/2014/main" id="{98A6C6C2-B5C8-4CE7-9CE8-362DFDAF7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883" y="865493"/>
            <a:ext cx="4144945" cy="302328"/>
          </a:xfrm>
          <a:prstGeom prst="rect">
            <a:avLst/>
          </a:prstGeom>
        </p:spPr>
      </p:pic>
      <p:sp>
        <p:nvSpPr>
          <p:cNvPr id="9" name="TextBox 8">
            <a:extLst>
              <a:ext uri="{FF2B5EF4-FFF2-40B4-BE49-F238E27FC236}">
                <a16:creationId xmlns:a16="http://schemas.microsoft.com/office/drawing/2014/main" id="{589331A1-1A0C-4927-909E-FC4D3FBA1DD6}"/>
              </a:ext>
            </a:extLst>
          </p:cNvPr>
          <p:cNvSpPr txBox="1"/>
          <p:nvPr/>
        </p:nvSpPr>
        <p:spPr>
          <a:xfrm>
            <a:off x="562884" y="9060109"/>
            <a:ext cx="2990427" cy="665567"/>
          </a:xfrm>
          <a:prstGeom prst="rect">
            <a:avLst/>
          </a:prstGeom>
          <a:noFill/>
        </p:spPr>
        <p:txBody>
          <a:bodyPr wrap="square">
            <a:spAutoFit/>
          </a:bodyPr>
          <a:lstStyle/>
          <a:p>
            <a:pPr defTabSz="502920">
              <a:lnSpc>
                <a:spcPct val="107000"/>
              </a:lnSpc>
              <a:spcAft>
                <a:spcPts val="880"/>
              </a:spcAft>
            </a:pPr>
            <a:r>
              <a:rPr lang="en-US" sz="880" dirty="0">
                <a:solidFill>
                  <a:prstClr val="black">
                    <a:lumMod val="75000"/>
                    <a:lumOff val="25000"/>
                  </a:prstClr>
                </a:solidFill>
                <a:latin typeface="Calibri Light" panose="020F0302020204030204"/>
                <a:ea typeface="Calibri" panose="020F0502020204030204" pitchFamily="34" charset="0"/>
                <a:cs typeface="Times New Roman" panose="02020603050405020304" pitchFamily="18" charset="0"/>
              </a:rPr>
              <a:t>GUARDIAN® and the GUARDIAN® Logo are registered service marks of The Guardian Life Insurance Company of America® and are used with express permission. The Guardian Life Insurance Company of America®, New York, NY 10004  </a:t>
            </a:r>
          </a:p>
        </p:txBody>
      </p:sp>
    </p:spTree>
    <p:extLst>
      <p:ext uri="{BB962C8B-B14F-4D97-AF65-F5344CB8AC3E}">
        <p14:creationId xmlns:p14="http://schemas.microsoft.com/office/powerpoint/2010/main" val="4031655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3A92-7A36-4FE7-894C-268FCAAAD1DE}"/>
              </a:ext>
            </a:extLst>
          </p:cNvPr>
          <p:cNvSpPr>
            <a:spLocks noGrp="1"/>
          </p:cNvSpPr>
          <p:nvPr>
            <p:ph type="title"/>
          </p:nvPr>
        </p:nvSpPr>
        <p:spPr/>
        <p:txBody>
          <a:bodyPr>
            <a:normAutofit/>
          </a:bodyPr>
          <a:lstStyle/>
          <a:p>
            <a:r>
              <a:rPr lang="en-US" sz="3000">
                <a:latin typeface="+mn-lt"/>
              </a:rPr>
              <a:t>MORE ABOUT COUNSELING</a:t>
            </a:r>
          </a:p>
        </p:txBody>
      </p:sp>
      <p:sp>
        <p:nvSpPr>
          <p:cNvPr id="3" name="Content Placeholder 2">
            <a:extLst>
              <a:ext uri="{FF2B5EF4-FFF2-40B4-BE49-F238E27FC236}">
                <a16:creationId xmlns:a16="http://schemas.microsoft.com/office/drawing/2014/main" id="{F2FBEC42-3242-4743-A6CE-3783A4DBA312}"/>
              </a:ext>
            </a:extLst>
          </p:cNvPr>
          <p:cNvSpPr>
            <a:spLocks noGrp="1"/>
          </p:cNvSpPr>
          <p:nvPr>
            <p:ph idx="1"/>
          </p:nvPr>
        </p:nvSpPr>
        <p:spPr/>
        <p:txBody>
          <a:bodyPr vert="horz" lIns="91440" tIns="45720" rIns="91440" bIns="45720" rtlCol="0" anchor="t">
            <a:normAutofit/>
          </a:bodyPr>
          <a:lstStyle/>
          <a:p>
            <a:r>
              <a:rPr lang="en-US" sz="1400" b="1" dirty="0">
                <a:solidFill>
                  <a:srgbClr val="224C61"/>
                </a:solidFill>
              </a:rPr>
              <a:t>Requesting Counseling by Phone</a:t>
            </a:r>
          </a:p>
          <a:p>
            <a:pPr marL="285750" indent="-285750">
              <a:buFont typeface="Arial" panose="020B0604020202020204" pitchFamily="34" charset="0"/>
              <a:buChar char="•"/>
            </a:pPr>
            <a:r>
              <a:rPr lang="en-US" sz="1400" dirty="0">
                <a:solidFill>
                  <a:srgbClr val="224C61"/>
                </a:solidFill>
              </a:rPr>
              <a:t>Calling Uprise Health usually takes less than five minutes.</a:t>
            </a:r>
          </a:p>
          <a:p>
            <a:pPr marL="285750" indent="-285750">
              <a:buFont typeface="Arial" panose="020B0604020202020204" pitchFamily="34" charset="0"/>
              <a:buChar char="•"/>
            </a:pPr>
            <a:r>
              <a:rPr lang="en-US" sz="1400" dirty="0">
                <a:solidFill>
                  <a:srgbClr val="224C61"/>
                </a:solidFill>
              </a:rPr>
              <a:t>The Uprise Care team will ask for some basic information including employer name, member name, call back number, and needs and preferences.   </a:t>
            </a:r>
            <a:endParaRPr lang="en-US" sz="1400" dirty="0">
              <a:solidFill>
                <a:srgbClr val="224C61"/>
              </a:solidFill>
              <a:cs typeface="Calibri Light"/>
            </a:endParaRPr>
          </a:p>
          <a:p>
            <a:pPr marL="285750" indent="-285750">
              <a:buFont typeface="Arial" panose="020B0604020202020204" pitchFamily="34" charset="0"/>
              <a:buChar char="•"/>
            </a:pPr>
            <a:r>
              <a:rPr lang="en-US" sz="1400" dirty="0">
                <a:solidFill>
                  <a:srgbClr val="224C61"/>
                </a:solidFill>
              </a:rPr>
              <a:t>If a member calls in crisis, they will be connected with a clinician during the call for immediate help. </a:t>
            </a:r>
          </a:p>
          <a:p>
            <a:endParaRPr lang="en-US" sz="1400" dirty="0">
              <a:solidFill>
                <a:srgbClr val="224C61"/>
              </a:solidFill>
              <a:cs typeface="Calibri Light"/>
            </a:endParaRPr>
          </a:p>
          <a:p>
            <a:r>
              <a:rPr lang="en-US" sz="1400" b="1" dirty="0">
                <a:solidFill>
                  <a:srgbClr val="224C61"/>
                </a:solidFill>
              </a:rPr>
              <a:t>Scheduling a Counseling Appointment</a:t>
            </a:r>
            <a:endParaRPr lang="en-US" sz="1400" b="1" dirty="0">
              <a:solidFill>
                <a:srgbClr val="224C61"/>
              </a:solidFill>
              <a:cs typeface="Calibri Light" panose="020F0302020204030204"/>
            </a:endParaRPr>
          </a:p>
          <a:p>
            <a:pPr marL="285750" indent="-285750">
              <a:buFont typeface="Arial" panose="020B0604020202020204" pitchFamily="34" charset="0"/>
              <a:buChar char="•"/>
            </a:pPr>
            <a:r>
              <a:rPr lang="en-US" sz="1400" dirty="0">
                <a:solidFill>
                  <a:srgbClr val="224C61"/>
                </a:solidFill>
              </a:rPr>
              <a:t>Uprise Health will provide a list of available counselors that best match the needs and preferences of the member.</a:t>
            </a:r>
          </a:p>
          <a:p>
            <a:pPr marL="285750" indent="-285750">
              <a:buFont typeface="Arial" panose="020B0604020202020204" pitchFamily="34" charset="0"/>
              <a:buChar char="•"/>
            </a:pPr>
            <a:r>
              <a:rPr lang="en-US" sz="1400" dirty="0">
                <a:solidFill>
                  <a:srgbClr val="224C61"/>
                </a:solidFill>
              </a:rPr>
              <a:t>Members can call to schedule their own appointment, or the Uprise Health care team can assist with scheduling. </a:t>
            </a:r>
          </a:p>
          <a:p>
            <a:pPr marL="285750" indent="-285750">
              <a:buFont typeface="Arial" panose="020B0604020202020204" pitchFamily="34" charset="0"/>
              <a:buChar char="•"/>
            </a:pPr>
            <a:endParaRPr lang="en-US" sz="1400" dirty="0">
              <a:solidFill>
                <a:srgbClr val="224C61"/>
              </a:solidFill>
            </a:endParaRPr>
          </a:p>
          <a:p>
            <a:r>
              <a:rPr lang="en-US" sz="1400" b="1" dirty="0">
                <a:solidFill>
                  <a:srgbClr val="224C61"/>
                </a:solidFill>
              </a:rPr>
              <a:t>Calling for Crisis Support</a:t>
            </a:r>
          </a:p>
          <a:p>
            <a:pPr marL="285750" indent="-285750">
              <a:buFont typeface="Arial" panose="020B0604020202020204" pitchFamily="34" charset="0"/>
              <a:buChar char="•"/>
            </a:pPr>
            <a:r>
              <a:rPr lang="en-US" sz="1400" dirty="0">
                <a:solidFill>
                  <a:srgbClr val="224C61"/>
                </a:solidFill>
              </a:rPr>
              <a:t>During business hours, members who are in crisis will be connected with an Uprise Health clinician who will stabilize the situation and refer to appropriate support.  </a:t>
            </a:r>
          </a:p>
          <a:p>
            <a:pPr marL="285750" indent="-285750">
              <a:buFont typeface="Arial" panose="020B0604020202020204" pitchFamily="34" charset="0"/>
              <a:buChar char="•"/>
            </a:pPr>
            <a:r>
              <a:rPr lang="en-US" sz="1400" dirty="0">
                <a:solidFill>
                  <a:srgbClr val="224C61"/>
                </a:solidFill>
              </a:rPr>
              <a:t>After hours answering services are available and calls can be triaged to licensed professionals for emergent or crisis calls.</a:t>
            </a:r>
          </a:p>
          <a:p>
            <a:pPr marL="285750" indent="-285750">
              <a:buFont typeface="Arial" panose="020B0604020202020204" pitchFamily="34" charset="0"/>
              <a:buChar char="•"/>
            </a:pPr>
            <a:r>
              <a:rPr lang="en-US" sz="1400" b="1" dirty="0">
                <a:solidFill>
                  <a:srgbClr val="224C61"/>
                </a:solidFill>
              </a:rPr>
              <a:t>Members that are in life threatening situations should immedicably call 911 as they would do with any other medical/life emergency. 	 </a:t>
            </a:r>
          </a:p>
          <a:p>
            <a:endParaRPr lang="en-US" sz="1400" dirty="0">
              <a:solidFill>
                <a:srgbClr val="224C61"/>
              </a:solidFill>
            </a:endParaRPr>
          </a:p>
          <a:p>
            <a:endParaRPr lang="en-US" sz="1400" dirty="0">
              <a:solidFill>
                <a:srgbClr val="224C61"/>
              </a:solidFill>
            </a:endParaRPr>
          </a:p>
        </p:txBody>
      </p:sp>
      <p:sp>
        <p:nvSpPr>
          <p:cNvPr id="4" name="Slide Number Placeholder 3">
            <a:extLst>
              <a:ext uri="{FF2B5EF4-FFF2-40B4-BE49-F238E27FC236}">
                <a16:creationId xmlns:a16="http://schemas.microsoft.com/office/drawing/2014/main" id="{C6944062-8127-48E0-8509-558DF3136D59}"/>
              </a:ext>
            </a:extLst>
          </p:cNvPr>
          <p:cNvSpPr>
            <a:spLocks noGrp="1"/>
          </p:cNvSpPr>
          <p:nvPr>
            <p:ph type="sldNum" sz="quarter" idx="4"/>
          </p:nvPr>
        </p:nvSpPr>
        <p:spPr/>
        <p:txBody>
          <a:bodyPr/>
          <a:lstStyle/>
          <a:p>
            <a:fld id="{4C7BB189-9675-459C-9F76-56844520D6AF}" type="slidenum">
              <a:rPr lang="en-US" smtClean="0">
                <a:latin typeface="+mn-lt"/>
              </a:rPr>
              <a:pPr/>
              <a:t>10</a:t>
            </a:fld>
            <a:endParaRPr lang="en-US">
              <a:latin typeface="+mn-lt"/>
            </a:endParaRPr>
          </a:p>
        </p:txBody>
      </p:sp>
    </p:spTree>
    <p:extLst>
      <p:ext uri="{BB962C8B-B14F-4D97-AF65-F5344CB8AC3E}">
        <p14:creationId xmlns:p14="http://schemas.microsoft.com/office/powerpoint/2010/main" val="3817717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3274-7638-4753-907C-9DAF10380896}"/>
              </a:ext>
            </a:extLst>
          </p:cNvPr>
          <p:cNvSpPr>
            <a:spLocks noGrp="1"/>
          </p:cNvSpPr>
          <p:nvPr>
            <p:ph type="title"/>
          </p:nvPr>
        </p:nvSpPr>
        <p:spPr/>
        <p:txBody>
          <a:bodyPr>
            <a:normAutofit/>
          </a:bodyPr>
          <a:lstStyle/>
          <a:p>
            <a:r>
              <a:rPr lang="en-US" sz="3000">
                <a:latin typeface="+mn-lt"/>
              </a:rPr>
              <a:t>WORK-LIFE SERVICES</a:t>
            </a:r>
          </a:p>
        </p:txBody>
      </p:sp>
      <p:sp>
        <p:nvSpPr>
          <p:cNvPr id="4" name="Slide Number Placeholder 3">
            <a:extLst>
              <a:ext uri="{FF2B5EF4-FFF2-40B4-BE49-F238E27FC236}">
                <a16:creationId xmlns:a16="http://schemas.microsoft.com/office/drawing/2014/main" id="{FE0E6F91-AF86-4420-BF38-781ACDB986E8}"/>
              </a:ext>
            </a:extLst>
          </p:cNvPr>
          <p:cNvSpPr>
            <a:spLocks noGrp="1"/>
          </p:cNvSpPr>
          <p:nvPr>
            <p:ph type="sldNum" sz="quarter" idx="4"/>
          </p:nvPr>
        </p:nvSpPr>
        <p:spPr/>
        <p:txBody>
          <a:bodyPr/>
          <a:lstStyle/>
          <a:p>
            <a:fld id="{4C7BB189-9675-459C-9F76-56844520D6AF}" type="slidenum">
              <a:rPr lang="en-US" smtClean="0">
                <a:latin typeface="+mn-lt"/>
              </a:rPr>
              <a:pPr/>
              <a:t>11</a:t>
            </a:fld>
            <a:endParaRPr lang="en-US">
              <a:latin typeface="+mn-lt"/>
            </a:endParaRPr>
          </a:p>
        </p:txBody>
      </p:sp>
      <p:grpSp>
        <p:nvGrpSpPr>
          <p:cNvPr id="72" name="Group 71">
            <a:extLst>
              <a:ext uri="{FF2B5EF4-FFF2-40B4-BE49-F238E27FC236}">
                <a16:creationId xmlns:a16="http://schemas.microsoft.com/office/drawing/2014/main" id="{F9A2DCDE-EE25-4696-BCFA-EE8E734CD2AF}"/>
              </a:ext>
            </a:extLst>
          </p:cNvPr>
          <p:cNvGrpSpPr>
            <a:grpSpLocks noChangeAspect="1"/>
          </p:cNvGrpSpPr>
          <p:nvPr/>
        </p:nvGrpSpPr>
        <p:grpSpPr>
          <a:xfrm>
            <a:off x="600265" y="3518359"/>
            <a:ext cx="6480023" cy="5548879"/>
            <a:chOff x="588816" y="3244997"/>
            <a:chExt cx="6480023" cy="5548879"/>
          </a:xfrm>
        </p:grpSpPr>
        <p:grpSp>
          <p:nvGrpSpPr>
            <p:cNvPr id="51" name="Group 50">
              <a:extLst>
                <a:ext uri="{FF2B5EF4-FFF2-40B4-BE49-F238E27FC236}">
                  <a16:creationId xmlns:a16="http://schemas.microsoft.com/office/drawing/2014/main" id="{0BF8A733-014F-4978-BCB1-9EB88271E490}"/>
                </a:ext>
              </a:extLst>
            </p:cNvPr>
            <p:cNvGrpSpPr>
              <a:grpSpLocks noChangeAspect="1"/>
            </p:cNvGrpSpPr>
            <p:nvPr/>
          </p:nvGrpSpPr>
          <p:grpSpPr>
            <a:xfrm>
              <a:off x="588816" y="3244997"/>
              <a:ext cx="2560320" cy="2560320"/>
              <a:chOff x="394987" y="1789827"/>
              <a:chExt cx="2743200" cy="2743200"/>
            </a:xfrm>
          </p:grpSpPr>
          <p:sp>
            <p:nvSpPr>
              <p:cNvPr id="5" name="Oval 4">
                <a:extLst>
                  <a:ext uri="{FF2B5EF4-FFF2-40B4-BE49-F238E27FC236}">
                    <a16:creationId xmlns:a16="http://schemas.microsoft.com/office/drawing/2014/main" id="{B570D669-3F6F-4DBA-B3B0-5EE24A430097}"/>
                  </a:ext>
                </a:extLst>
              </p:cNvPr>
              <p:cNvSpPr/>
              <p:nvPr/>
            </p:nvSpPr>
            <p:spPr>
              <a:xfrm>
                <a:off x="394987" y="1789827"/>
                <a:ext cx="2743200" cy="2743200"/>
              </a:xfrm>
              <a:prstGeom prst="ellipse">
                <a:avLst/>
              </a:prstGeom>
              <a:solidFill>
                <a:srgbClr val="F0F0F0"/>
              </a:solidFill>
              <a:ln>
                <a:solidFill>
                  <a:srgbClr val="8FC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ord 28">
                <a:extLst>
                  <a:ext uri="{FF2B5EF4-FFF2-40B4-BE49-F238E27FC236}">
                    <a16:creationId xmlns:a16="http://schemas.microsoft.com/office/drawing/2014/main" id="{1090ADFC-CF5E-412B-8CCC-9DEBF8E5CD88}"/>
                  </a:ext>
                </a:extLst>
              </p:cNvPr>
              <p:cNvSpPr/>
              <p:nvPr/>
            </p:nvSpPr>
            <p:spPr>
              <a:xfrm rot="4557030">
                <a:off x="394987" y="1789827"/>
                <a:ext cx="2743200" cy="2743200"/>
              </a:xfrm>
              <a:prstGeom prst="chord">
                <a:avLst>
                  <a:gd name="adj1" fmla="val 7070522"/>
                  <a:gd name="adj2" fmla="val 16200000"/>
                </a:avLst>
              </a:prstGeom>
              <a:solidFill>
                <a:srgbClr val="8FC7D1"/>
              </a:solidFill>
              <a:ln>
                <a:solidFill>
                  <a:srgbClr val="8FC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3489CCC-B1AA-4619-88BD-9A18C75B656C}"/>
                  </a:ext>
                </a:extLst>
              </p:cNvPr>
              <p:cNvSpPr txBox="1"/>
              <p:nvPr/>
            </p:nvSpPr>
            <p:spPr>
              <a:xfrm>
                <a:off x="633719" y="2453703"/>
                <a:ext cx="2265734" cy="32976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B4A5E"/>
                    </a:solidFill>
                    <a:effectLst/>
                    <a:uLnTx/>
                    <a:uFillTx/>
                    <a:ea typeface="Open Sans Light" panose="020B0306030504020204" pitchFamily="34" charset="0"/>
                    <a:cs typeface="Open Sans Light" panose="020B0306030504020204" pitchFamily="34" charset="0"/>
                  </a:rPr>
                  <a:t>Child and Elder Care</a:t>
                </a:r>
              </a:p>
            </p:txBody>
          </p:sp>
          <p:grpSp>
            <p:nvGrpSpPr>
              <p:cNvPr id="14" name="Group 13">
                <a:extLst>
                  <a:ext uri="{FF2B5EF4-FFF2-40B4-BE49-F238E27FC236}">
                    <a16:creationId xmlns:a16="http://schemas.microsoft.com/office/drawing/2014/main" id="{CDD9C4FD-449D-48AB-B2F7-D212D66E6B96}"/>
                  </a:ext>
                </a:extLst>
              </p:cNvPr>
              <p:cNvGrpSpPr>
                <a:grpSpLocks noChangeAspect="1"/>
              </p:cNvGrpSpPr>
              <p:nvPr/>
            </p:nvGrpSpPr>
            <p:grpSpPr>
              <a:xfrm>
                <a:off x="1462057" y="1952308"/>
                <a:ext cx="609060" cy="653463"/>
                <a:chOff x="4668285" y="2037714"/>
                <a:chExt cx="914400" cy="981065"/>
              </a:xfrm>
            </p:grpSpPr>
            <p:pic>
              <p:nvPicPr>
                <p:cNvPr id="15" name="Graphic 14" descr="Open hand outline">
                  <a:extLst>
                    <a:ext uri="{FF2B5EF4-FFF2-40B4-BE49-F238E27FC236}">
                      <a16:creationId xmlns:a16="http://schemas.microsoft.com/office/drawing/2014/main" id="{79FA6C1F-FB80-4B5E-B5E3-6CB2C337AF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68285" y="2104378"/>
                  <a:ext cx="914400" cy="914401"/>
                </a:xfrm>
                <a:prstGeom prst="rect">
                  <a:avLst/>
                </a:prstGeom>
              </p:spPr>
            </p:pic>
            <p:sp>
              <p:nvSpPr>
                <p:cNvPr id="16" name="Heart 15">
                  <a:extLst>
                    <a:ext uri="{FF2B5EF4-FFF2-40B4-BE49-F238E27FC236}">
                      <a16:creationId xmlns:a16="http://schemas.microsoft.com/office/drawing/2014/main" id="{293A2E34-F10D-4815-BCEE-9BD477B4F664}"/>
                    </a:ext>
                  </a:extLst>
                </p:cNvPr>
                <p:cNvSpPr/>
                <p:nvPr/>
              </p:nvSpPr>
              <p:spPr>
                <a:xfrm>
                  <a:off x="5022543" y="2037714"/>
                  <a:ext cx="404051" cy="334841"/>
                </a:xfrm>
                <a:prstGeom prst="heart">
                  <a:avLst/>
                </a:prstGeom>
                <a:noFill/>
                <a:ln w="15875" cap="flat" cmpd="sng" algn="ctr">
                  <a:solidFill>
                    <a:srgbClr val="2B4A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grpSp>
          <p:sp>
            <p:nvSpPr>
              <p:cNvPr id="33" name="TextBox 32">
                <a:extLst>
                  <a:ext uri="{FF2B5EF4-FFF2-40B4-BE49-F238E27FC236}">
                    <a16:creationId xmlns:a16="http://schemas.microsoft.com/office/drawing/2014/main" id="{4E82D5FC-9D81-446A-BD55-361695536149}"/>
                  </a:ext>
                </a:extLst>
              </p:cNvPr>
              <p:cNvSpPr txBox="1"/>
              <p:nvPr/>
            </p:nvSpPr>
            <p:spPr>
              <a:xfrm>
                <a:off x="586456" y="2914586"/>
                <a:ext cx="2360261" cy="118713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Parenting support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Resources for caregivers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Assistance for elder and </a:t>
                </a:r>
                <a:b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b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childcare </a:t>
                </a:r>
                <a:r>
                  <a:rPr lang="en-US" sz="1100" kern="0">
                    <a:solidFill>
                      <a:srgbClr val="2C6985"/>
                    </a:solidFill>
                    <a:latin typeface="+mj-lt"/>
                    <a:ea typeface="Open Sans Light" panose="020B0306030504020204" pitchFamily="34" charset="0"/>
                    <a:cs typeface="Open Sans Light" panose="020B0306030504020204" pitchFamily="34" charset="0"/>
                  </a:rPr>
                  <a:t>services</a:t>
                </a:r>
                <a:endPar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endParaRPr>
              </a:p>
            </p:txBody>
          </p:sp>
        </p:grpSp>
        <p:grpSp>
          <p:nvGrpSpPr>
            <p:cNvPr id="52" name="Group 51">
              <a:extLst>
                <a:ext uri="{FF2B5EF4-FFF2-40B4-BE49-F238E27FC236}">
                  <a16:creationId xmlns:a16="http://schemas.microsoft.com/office/drawing/2014/main" id="{FB432443-0501-4EAB-BEBC-F7E128AD2461}"/>
                </a:ext>
              </a:extLst>
            </p:cNvPr>
            <p:cNvGrpSpPr>
              <a:grpSpLocks noChangeAspect="1"/>
            </p:cNvGrpSpPr>
            <p:nvPr/>
          </p:nvGrpSpPr>
          <p:grpSpPr>
            <a:xfrm>
              <a:off x="3539180" y="3647259"/>
              <a:ext cx="2560320" cy="2560320"/>
              <a:chOff x="4468237" y="1789827"/>
              <a:chExt cx="2743200" cy="2743200"/>
            </a:xfrm>
          </p:grpSpPr>
          <p:sp>
            <p:nvSpPr>
              <p:cNvPr id="44" name="Oval 43">
                <a:extLst>
                  <a:ext uri="{FF2B5EF4-FFF2-40B4-BE49-F238E27FC236}">
                    <a16:creationId xmlns:a16="http://schemas.microsoft.com/office/drawing/2014/main" id="{EC416D66-984E-43BB-AE52-D29EA756FFAA}"/>
                  </a:ext>
                </a:extLst>
              </p:cNvPr>
              <p:cNvSpPr/>
              <p:nvPr/>
            </p:nvSpPr>
            <p:spPr>
              <a:xfrm>
                <a:off x="4468237" y="1789827"/>
                <a:ext cx="2743200" cy="2743200"/>
              </a:xfrm>
              <a:prstGeom prst="ellipse">
                <a:avLst/>
              </a:prstGeom>
              <a:solidFill>
                <a:srgbClr val="F0F0F0"/>
              </a:solidFill>
              <a:ln>
                <a:solidFill>
                  <a:srgbClr val="3C6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ord 44">
                <a:extLst>
                  <a:ext uri="{FF2B5EF4-FFF2-40B4-BE49-F238E27FC236}">
                    <a16:creationId xmlns:a16="http://schemas.microsoft.com/office/drawing/2014/main" id="{A11E3D9C-F6D9-42A3-BB33-7A4992991C07}"/>
                  </a:ext>
                </a:extLst>
              </p:cNvPr>
              <p:cNvSpPr/>
              <p:nvPr/>
            </p:nvSpPr>
            <p:spPr>
              <a:xfrm rot="4557030">
                <a:off x="4468237" y="1789827"/>
                <a:ext cx="2743200" cy="2743200"/>
              </a:xfrm>
              <a:prstGeom prst="chord">
                <a:avLst>
                  <a:gd name="adj1" fmla="val 7070522"/>
                  <a:gd name="adj2" fmla="val 16200000"/>
                </a:avLst>
              </a:prstGeom>
              <a:solidFill>
                <a:srgbClr val="3C6261"/>
              </a:solidFill>
              <a:ln>
                <a:solidFill>
                  <a:srgbClr val="3C6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29D0D23-785C-4018-A65C-6010CB13BFF5}"/>
                  </a:ext>
                </a:extLst>
              </p:cNvPr>
              <p:cNvSpPr txBox="1"/>
              <p:nvPr/>
            </p:nvSpPr>
            <p:spPr>
              <a:xfrm>
                <a:off x="4706971" y="2453703"/>
                <a:ext cx="2265734" cy="32976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ea typeface="Open Sans Light" panose="020B0306030504020204" pitchFamily="34" charset="0"/>
                    <a:cs typeface="Open Sans Light" panose="020B0306030504020204" pitchFamily="34" charset="0"/>
                  </a:rPr>
                  <a:t>Legal Services</a:t>
                </a:r>
              </a:p>
            </p:txBody>
          </p:sp>
          <p:sp>
            <p:nvSpPr>
              <p:cNvPr id="48" name="TextBox 47">
                <a:extLst>
                  <a:ext uri="{FF2B5EF4-FFF2-40B4-BE49-F238E27FC236}">
                    <a16:creationId xmlns:a16="http://schemas.microsoft.com/office/drawing/2014/main" id="{5553B805-F4DF-4BC1-BB31-527570C3720C}"/>
                  </a:ext>
                </a:extLst>
              </p:cNvPr>
              <p:cNvSpPr txBox="1"/>
              <p:nvPr/>
            </p:nvSpPr>
            <p:spPr>
              <a:xfrm>
                <a:off x="4570223" y="2928368"/>
                <a:ext cx="2539226" cy="1368507"/>
              </a:xfrm>
              <a:prstGeom prst="rect">
                <a:avLst/>
              </a:prstGeom>
              <a:noFill/>
            </p:spPr>
            <p:txBody>
              <a:bodyPr wrap="square">
                <a:spAutoFit/>
              </a:bodyPr>
              <a:lstStyle/>
              <a:p>
                <a:pPr algn="ctr" defTabSz="914400">
                  <a:defRPr/>
                </a:pPr>
                <a:r>
                  <a:rPr lang="en-US" sz="1100" kern="0">
                    <a:solidFill>
                      <a:srgbClr val="2C6985"/>
                    </a:solidFill>
                    <a:latin typeface="+mj-lt"/>
                    <a:ea typeface="Open Sans Light" panose="020B0306030504020204" pitchFamily="34" charset="0"/>
                    <a:cs typeface="Open Sans Light" panose="020B0306030504020204" pitchFamily="34" charset="0"/>
                  </a:rPr>
                  <a:t>30-minute consultation with </a:t>
                </a:r>
                <a:br>
                  <a:rPr lang="en-US" sz="1100" kern="0">
                    <a:solidFill>
                      <a:srgbClr val="2C6985"/>
                    </a:solidFill>
                    <a:latin typeface="+mj-lt"/>
                    <a:ea typeface="Open Sans Light" panose="020B0306030504020204" pitchFamily="34" charset="0"/>
                    <a:cs typeface="Open Sans Light" panose="020B0306030504020204" pitchFamily="34" charset="0"/>
                  </a:rPr>
                </a:br>
                <a:r>
                  <a:rPr lang="en-US" sz="1100" kern="0">
                    <a:solidFill>
                      <a:srgbClr val="2C6985"/>
                    </a:solidFill>
                    <a:latin typeface="+mj-lt"/>
                    <a:ea typeface="Open Sans Light" panose="020B0306030504020204" pitchFamily="34" charset="0"/>
                    <a:cs typeface="Open Sans Light" panose="020B0306030504020204" pitchFamily="34" charset="0"/>
                  </a:rPr>
                  <a:t>a network attorney and a 25% </a:t>
                </a:r>
                <a:br>
                  <a:rPr lang="en-US" sz="1100" kern="0">
                    <a:solidFill>
                      <a:srgbClr val="2C6985"/>
                    </a:solidFill>
                    <a:latin typeface="+mj-lt"/>
                    <a:ea typeface="Open Sans Light" panose="020B0306030504020204" pitchFamily="34" charset="0"/>
                    <a:cs typeface="Open Sans Light" panose="020B0306030504020204" pitchFamily="34" charset="0"/>
                  </a:rPr>
                </a:br>
                <a:r>
                  <a:rPr lang="en-US" sz="1100" kern="0">
                    <a:solidFill>
                      <a:srgbClr val="2C6985"/>
                    </a:solidFill>
                    <a:latin typeface="+mj-lt"/>
                    <a:ea typeface="Open Sans Light" panose="020B0306030504020204" pitchFamily="34" charset="0"/>
                    <a:cs typeface="Open Sans Light" panose="020B0306030504020204" pitchFamily="34" charset="0"/>
                  </a:rPr>
                  <a:t>discount for retained services</a:t>
                </a:r>
              </a:p>
              <a:p>
                <a:pPr algn="ctr" defTabSz="914400">
                  <a:defRPr/>
                </a:pPr>
                <a:endParaRPr lang="en-US" sz="1100" kern="0">
                  <a:solidFill>
                    <a:srgbClr val="2C6985"/>
                  </a:solidFill>
                  <a:latin typeface="+mj-lt"/>
                  <a:ea typeface="Open Sans Light" panose="020B0306030504020204" pitchFamily="34" charset="0"/>
                  <a:cs typeface="Open Sans Light" panose="020B0306030504020204" pitchFamily="34" charset="0"/>
                </a:endParaRPr>
              </a:p>
              <a:p>
                <a:pPr algn="ctr" defTabSz="914400">
                  <a:defRPr/>
                </a:pPr>
                <a:r>
                  <a:rPr lang="en-US" sz="1100" kern="0">
                    <a:solidFill>
                      <a:srgbClr val="2C6985"/>
                    </a:solidFill>
                    <a:latin typeface="+mj-lt"/>
                    <a:ea typeface="Open Sans Light" panose="020B0306030504020204" pitchFamily="34" charset="0"/>
                    <a:cs typeface="Open Sans Light" panose="020B0306030504020204" pitchFamily="34" charset="0"/>
                  </a:rPr>
                  <a:t>Personal mediation services</a:t>
                </a:r>
              </a:p>
              <a:p>
                <a:pPr algn="ctr" defTabSz="914400">
                  <a:defRPr/>
                </a:pPr>
                <a:r>
                  <a:rPr lang="en-US" sz="1100" kern="0">
                    <a:solidFill>
                      <a:srgbClr val="2C6985"/>
                    </a:solidFill>
                    <a:latin typeface="+mj-lt"/>
                    <a:ea typeface="Open Sans Light" panose="020B0306030504020204" pitchFamily="34" charset="0"/>
                    <a:cs typeface="Open Sans Light" panose="020B0306030504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Legal forms library </a:t>
                </a:r>
              </a:p>
            </p:txBody>
          </p:sp>
          <p:pic>
            <p:nvPicPr>
              <p:cNvPr id="21" name="Graphic 20" descr="Scales of justice outline">
                <a:extLst>
                  <a:ext uri="{FF2B5EF4-FFF2-40B4-BE49-F238E27FC236}">
                    <a16:creationId xmlns:a16="http://schemas.microsoft.com/office/drawing/2014/main" id="{1EBECB9C-711F-493B-8551-2245D03393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41438" y="1872230"/>
                <a:ext cx="596798" cy="596798"/>
              </a:xfrm>
              <a:prstGeom prst="rect">
                <a:avLst/>
              </a:prstGeom>
            </p:spPr>
          </p:pic>
        </p:grpSp>
        <p:grpSp>
          <p:nvGrpSpPr>
            <p:cNvPr id="68" name="Group 67">
              <a:extLst>
                <a:ext uri="{FF2B5EF4-FFF2-40B4-BE49-F238E27FC236}">
                  <a16:creationId xmlns:a16="http://schemas.microsoft.com/office/drawing/2014/main" id="{F28188BB-3BD6-4A5B-AFE3-06D5361DC286}"/>
                </a:ext>
              </a:extLst>
            </p:cNvPr>
            <p:cNvGrpSpPr>
              <a:grpSpLocks noChangeAspect="1"/>
            </p:cNvGrpSpPr>
            <p:nvPr/>
          </p:nvGrpSpPr>
          <p:grpSpPr>
            <a:xfrm>
              <a:off x="1587136" y="5818305"/>
              <a:ext cx="2560320" cy="2560320"/>
              <a:chOff x="588955" y="5153177"/>
              <a:chExt cx="2743200" cy="2743200"/>
            </a:xfrm>
          </p:grpSpPr>
          <p:grpSp>
            <p:nvGrpSpPr>
              <p:cNvPr id="53" name="Group 52">
                <a:extLst>
                  <a:ext uri="{FF2B5EF4-FFF2-40B4-BE49-F238E27FC236}">
                    <a16:creationId xmlns:a16="http://schemas.microsoft.com/office/drawing/2014/main" id="{35F14313-8840-4986-A451-1364469934B2}"/>
                  </a:ext>
                </a:extLst>
              </p:cNvPr>
              <p:cNvGrpSpPr/>
              <p:nvPr/>
            </p:nvGrpSpPr>
            <p:grpSpPr>
              <a:xfrm>
                <a:off x="588955" y="5153177"/>
                <a:ext cx="2743200" cy="2743200"/>
                <a:chOff x="297015" y="1789827"/>
                <a:chExt cx="2743200" cy="2743200"/>
              </a:xfrm>
            </p:grpSpPr>
            <p:sp>
              <p:nvSpPr>
                <p:cNvPr id="54" name="Oval 53">
                  <a:extLst>
                    <a:ext uri="{FF2B5EF4-FFF2-40B4-BE49-F238E27FC236}">
                      <a16:creationId xmlns:a16="http://schemas.microsoft.com/office/drawing/2014/main" id="{ACF437E2-00CA-4A77-A1DF-0EA8B2D8F699}"/>
                    </a:ext>
                  </a:extLst>
                </p:cNvPr>
                <p:cNvSpPr/>
                <p:nvPr/>
              </p:nvSpPr>
              <p:spPr>
                <a:xfrm>
                  <a:off x="297015" y="1789827"/>
                  <a:ext cx="2743200" cy="2743200"/>
                </a:xfrm>
                <a:prstGeom prst="ellipse">
                  <a:avLst/>
                </a:prstGeom>
                <a:solidFill>
                  <a:srgbClr val="F0F0F0"/>
                </a:solidFill>
                <a:ln>
                  <a:solidFill>
                    <a:srgbClr val="D96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hord 54">
                  <a:extLst>
                    <a:ext uri="{FF2B5EF4-FFF2-40B4-BE49-F238E27FC236}">
                      <a16:creationId xmlns:a16="http://schemas.microsoft.com/office/drawing/2014/main" id="{C1D8ED4D-84DB-441A-92D8-7E7C7A620EC9}"/>
                    </a:ext>
                  </a:extLst>
                </p:cNvPr>
                <p:cNvSpPr/>
                <p:nvPr/>
              </p:nvSpPr>
              <p:spPr>
                <a:xfrm rot="4557030">
                  <a:off x="297015" y="1789827"/>
                  <a:ext cx="2743200" cy="2743200"/>
                </a:xfrm>
                <a:prstGeom prst="chord">
                  <a:avLst>
                    <a:gd name="adj1" fmla="val 7070522"/>
                    <a:gd name="adj2" fmla="val 16200000"/>
                  </a:avLst>
                </a:prstGeom>
                <a:solidFill>
                  <a:srgbClr val="E29281"/>
                </a:solidFill>
                <a:ln>
                  <a:solidFill>
                    <a:srgbClr val="D96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03C43BB8-707B-4AAE-A312-99C94F9EB931}"/>
                    </a:ext>
                  </a:extLst>
                </p:cNvPr>
                <p:cNvSpPr txBox="1"/>
                <p:nvPr/>
              </p:nvSpPr>
              <p:spPr>
                <a:xfrm>
                  <a:off x="535747" y="2453703"/>
                  <a:ext cx="2265734" cy="32976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ea typeface="Open Sans Light" panose="020B0306030504020204" pitchFamily="34" charset="0"/>
                      <a:cs typeface="Open Sans Light" panose="020B0306030504020204" pitchFamily="34" charset="0"/>
                    </a:rPr>
                    <a:t>Financial Services</a:t>
                  </a:r>
                </a:p>
              </p:txBody>
            </p:sp>
            <p:sp>
              <p:nvSpPr>
                <p:cNvPr id="58" name="TextBox 57">
                  <a:extLst>
                    <a:ext uri="{FF2B5EF4-FFF2-40B4-BE49-F238E27FC236}">
                      <a16:creationId xmlns:a16="http://schemas.microsoft.com/office/drawing/2014/main" id="{A46E55DC-4133-433E-9934-DB00323E6C6B}"/>
                    </a:ext>
                  </a:extLst>
                </p:cNvPr>
                <p:cNvSpPr txBox="1"/>
                <p:nvPr/>
              </p:nvSpPr>
              <p:spPr>
                <a:xfrm>
                  <a:off x="395345" y="2914586"/>
                  <a:ext cx="2559677" cy="1104698"/>
                </a:xfrm>
                <a:prstGeom prst="rect">
                  <a:avLst/>
                </a:prstGeom>
                <a:noFill/>
              </p:spPr>
              <p:txBody>
                <a:bodyPr wrap="square">
                  <a:spAutoFit/>
                </a:bodyPr>
                <a:lstStyle/>
                <a:p>
                  <a:pPr algn="ctr" defTabSz="914400">
                    <a:defRPr/>
                  </a:pP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Free 30 days of money coaching </a:t>
                  </a:r>
                  <a:b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b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with a personal Money Coach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Budgeting tools and </a:t>
                  </a:r>
                  <a:b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b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financial calculators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endParaRPr>
                </a:p>
              </p:txBody>
            </p:sp>
          </p:grpSp>
          <p:pic>
            <p:nvPicPr>
              <p:cNvPr id="67" name="Graphic 66" descr="Money outline">
                <a:extLst>
                  <a:ext uri="{FF2B5EF4-FFF2-40B4-BE49-F238E27FC236}">
                    <a16:creationId xmlns:a16="http://schemas.microsoft.com/office/drawing/2014/main" id="{9E3ECF70-9CC8-4FEC-A06D-ED5EACDB0E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671203" y="5250502"/>
                <a:ext cx="583740" cy="583740"/>
              </a:xfrm>
              <a:prstGeom prst="rect">
                <a:avLst/>
              </a:prstGeom>
            </p:spPr>
          </p:pic>
        </p:grpSp>
        <p:grpSp>
          <p:nvGrpSpPr>
            <p:cNvPr id="71" name="Group 70">
              <a:extLst>
                <a:ext uri="{FF2B5EF4-FFF2-40B4-BE49-F238E27FC236}">
                  <a16:creationId xmlns:a16="http://schemas.microsoft.com/office/drawing/2014/main" id="{BFB1FA8C-1F1B-446D-893B-498CA4AD5B7A}"/>
                </a:ext>
              </a:extLst>
            </p:cNvPr>
            <p:cNvGrpSpPr>
              <a:grpSpLocks noChangeAspect="1"/>
            </p:cNvGrpSpPr>
            <p:nvPr/>
          </p:nvGrpSpPr>
          <p:grpSpPr>
            <a:xfrm>
              <a:off x="4508519" y="6233556"/>
              <a:ext cx="2560320" cy="2560320"/>
              <a:chOff x="4653905" y="6102475"/>
              <a:chExt cx="2743200" cy="2743200"/>
            </a:xfrm>
          </p:grpSpPr>
          <p:grpSp>
            <p:nvGrpSpPr>
              <p:cNvPr id="61" name="Group 60">
                <a:extLst>
                  <a:ext uri="{FF2B5EF4-FFF2-40B4-BE49-F238E27FC236}">
                    <a16:creationId xmlns:a16="http://schemas.microsoft.com/office/drawing/2014/main" id="{E3AD4B3A-37EC-48E3-AFE7-CC25E9EFF332}"/>
                  </a:ext>
                </a:extLst>
              </p:cNvPr>
              <p:cNvGrpSpPr/>
              <p:nvPr/>
            </p:nvGrpSpPr>
            <p:grpSpPr>
              <a:xfrm>
                <a:off x="4653905" y="6102475"/>
                <a:ext cx="2743200" cy="2743200"/>
                <a:chOff x="4342273" y="1789827"/>
                <a:chExt cx="2743200" cy="2743200"/>
              </a:xfrm>
            </p:grpSpPr>
            <p:sp>
              <p:nvSpPr>
                <p:cNvPr id="62" name="Oval 61">
                  <a:extLst>
                    <a:ext uri="{FF2B5EF4-FFF2-40B4-BE49-F238E27FC236}">
                      <a16:creationId xmlns:a16="http://schemas.microsoft.com/office/drawing/2014/main" id="{EE86E853-1894-4677-AB69-A5B8360F2E49}"/>
                    </a:ext>
                  </a:extLst>
                </p:cNvPr>
                <p:cNvSpPr/>
                <p:nvPr/>
              </p:nvSpPr>
              <p:spPr>
                <a:xfrm>
                  <a:off x="4342273" y="1789827"/>
                  <a:ext cx="2743200" cy="2743200"/>
                </a:xfrm>
                <a:prstGeom prst="ellipse">
                  <a:avLst/>
                </a:prstGeom>
                <a:solidFill>
                  <a:srgbClr val="F0F0F0"/>
                </a:solidFill>
                <a:ln>
                  <a:solidFill>
                    <a:srgbClr val="EA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hord 62">
                  <a:extLst>
                    <a:ext uri="{FF2B5EF4-FFF2-40B4-BE49-F238E27FC236}">
                      <a16:creationId xmlns:a16="http://schemas.microsoft.com/office/drawing/2014/main" id="{90FFFDCB-20BD-4143-A913-8478117A5B8C}"/>
                    </a:ext>
                  </a:extLst>
                </p:cNvPr>
                <p:cNvSpPr/>
                <p:nvPr/>
              </p:nvSpPr>
              <p:spPr>
                <a:xfrm rot="4557030">
                  <a:off x="4342273" y="1789827"/>
                  <a:ext cx="2743200" cy="2743200"/>
                </a:xfrm>
                <a:prstGeom prst="chord">
                  <a:avLst>
                    <a:gd name="adj1" fmla="val 7070522"/>
                    <a:gd name="adj2" fmla="val 16200000"/>
                  </a:avLst>
                </a:prstGeom>
                <a:solidFill>
                  <a:srgbClr val="EAC1A8"/>
                </a:solidFill>
                <a:ln>
                  <a:solidFill>
                    <a:srgbClr val="DE9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C0B6B68-0AD2-4F5B-B361-5651676301D9}"/>
                    </a:ext>
                  </a:extLst>
                </p:cNvPr>
                <p:cNvSpPr txBox="1"/>
                <p:nvPr/>
              </p:nvSpPr>
              <p:spPr>
                <a:xfrm>
                  <a:off x="4581005" y="2453703"/>
                  <a:ext cx="2265734" cy="32976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B4A5E"/>
                      </a:solidFill>
                      <a:effectLst/>
                      <a:uLnTx/>
                      <a:uFillTx/>
                      <a:ea typeface="Open Sans Light" panose="020B0306030504020204" pitchFamily="34" charset="0"/>
                      <a:cs typeface="Open Sans Light" panose="020B0306030504020204" pitchFamily="34" charset="0"/>
                    </a:rPr>
                    <a:t>Online Resources</a:t>
                  </a:r>
                </a:p>
              </p:txBody>
            </p:sp>
            <p:sp>
              <p:nvSpPr>
                <p:cNvPr id="65" name="TextBox 64">
                  <a:extLst>
                    <a:ext uri="{FF2B5EF4-FFF2-40B4-BE49-F238E27FC236}">
                      <a16:creationId xmlns:a16="http://schemas.microsoft.com/office/drawing/2014/main" id="{76BBC3A1-1D8B-4C48-9A87-22A82318F0D9}"/>
                    </a:ext>
                  </a:extLst>
                </p:cNvPr>
                <p:cNvSpPr txBox="1"/>
                <p:nvPr/>
              </p:nvSpPr>
              <p:spPr>
                <a:xfrm>
                  <a:off x="4533742" y="2914586"/>
                  <a:ext cx="2360261" cy="146743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Online Library of more than </a:t>
                  </a:r>
                  <a:b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b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20,000 articles and resources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a:solidFill>
                        <a:srgbClr val="2C6985"/>
                      </a:solidFill>
                      <a:latin typeface="+mj-lt"/>
                      <a:ea typeface="Open Sans Light" panose="020B0306030504020204" pitchFamily="34" charset="0"/>
                      <a:cs typeface="Open Sans Light" panose="020B0306030504020204" pitchFamily="34" charset="0"/>
                    </a:rPr>
                    <a:t>Easy-to-use</a:t>
                  </a: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 platform with resources to help members </a:t>
                  </a:r>
                  <a:b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b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with the essentials </a:t>
                  </a:r>
                  <a:b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br>
                  <a:r>
                    <a:rPr kumimoji="0" lang="en-US" sz="11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rPr>
                    <a:t>of daily life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C6985"/>
                    </a:solidFill>
                    <a:effectLst/>
                    <a:uLnTx/>
                    <a:uFillTx/>
                    <a:latin typeface="+mj-lt"/>
                    <a:ea typeface="Open Sans Light" panose="020B0306030504020204" pitchFamily="34" charset="0"/>
                    <a:cs typeface="Open Sans Light" panose="020B0306030504020204" pitchFamily="34" charset="0"/>
                  </a:endParaRPr>
                </a:p>
              </p:txBody>
            </p:sp>
          </p:grpSp>
          <p:pic>
            <p:nvPicPr>
              <p:cNvPr id="69" name="Graphic 68" descr="Internet outline">
                <a:extLst>
                  <a:ext uri="{FF2B5EF4-FFF2-40B4-BE49-F238E27FC236}">
                    <a16:creationId xmlns:a16="http://schemas.microsoft.com/office/drawing/2014/main" id="{03233837-91C6-4B5C-BD56-2807D6C32E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75223" y="6113164"/>
                <a:ext cx="749070" cy="749070"/>
              </a:xfrm>
              <a:prstGeom prst="rect">
                <a:avLst/>
              </a:prstGeom>
            </p:spPr>
          </p:pic>
        </p:grpSp>
      </p:grpSp>
      <p:sp>
        <p:nvSpPr>
          <p:cNvPr id="70" name="TextBox 69">
            <a:extLst>
              <a:ext uri="{FF2B5EF4-FFF2-40B4-BE49-F238E27FC236}">
                <a16:creationId xmlns:a16="http://schemas.microsoft.com/office/drawing/2014/main" id="{25A5F6B2-2910-4320-85D1-3D0D8A89783E}"/>
              </a:ext>
            </a:extLst>
          </p:cNvPr>
          <p:cNvSpPr txBox="1"/>
          <p:nvPr/>
        </p:nvSpPr>
        <p:spPr>
          <a:xfrm>
            <a:off x="394988" y="1401573"/>
            <a:ext cx="6890579" cy="2028825"/>
          </a:xfrm>
          <a:prstGeom prst="rect">
            <a:avLst/>
          </a:prstGeom>
          <a:noFill/>
        </p:spPr>
        <p:txBody>
          <a:bodyPr wrap="square" lIns="91440" tIns="45720" rIns="91440" bIns="45720" rtlCol="0" anchor="t">
            <a:spAutoFit/>
          </a:bodyPr>
          <a:lstStyle/>
          <a:p>
            <a:pPr algn="just">
              <a:lnSpc>
                <a:spcPct val="107000"/>
              </a:lnSpc>
              <a:spcAft>
                <a:spcPts val="800"/>
              </a:spcAft>
            </a:pPr>
            <a:r>
              <a:rPr lang="en-US" sz="1400">
                <a:solidFill>
                  <a:srgbClr val="2B4A5E"/>
                </a:solidFill>
                <a:latin typeface="+mj-lt"/>
                <a:ea typeface="Calibri" panose="020F0502020204030204" pitchFamily="34" charset="0"/>
                <a:cs typeface="Times New Roman"/>
              </a:rPr>
              <a:t>In addition to robust clinical services, Uprise Health offers a comprehensive suite of solutions that surround members with a full system of support. Our EAP offers resources to address issues that may be impacting a member’s mental health and their ability to be focused and productive at work and at home. </a:t>
            </a:r>
            <a:endParaRPr lang="en-US" sz="1400">
              <a:solidFill>
                <a:srgbClr val="2B4A5E"/>
              </a:solidFill>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US" sz="1400">
                <a:solidFill>
                  <a:srgbClr val="2B4A5E"/>
                </a:solidFill>
                <a:latin typeface="+mj-lt"/>
                <a:ea typeface="Calibri" panose="020F0502020204030204" pitchFamily="34" charset="0"/>
                <a:cs typeface="Times New Roman" panose="02020603050405020304" pitchFamily="18" charset="0"/>
              </a:rPr>
              <a:t>These services also act as an easy entry point into the program. In fact, members who engage in other services available within the EAP (e.g., webinars, work-life support, online peer support groups, etc.) are often more comfortable accessing mental health support when they are in need.</a:t>
            </a:r>
          </a:p>
        </p:txBody>
      </p:sp>
    </p:spTree>
    <p:extLst>
      <p:ext uri="{BB962C8B-B14F-4D97-AF65-F5344CB8AC3E}">
        <p14:creationId xmlns:p14="http://schemas.microsoft.com/office/powerpoint/2010/main" val="55141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3C2FF-9472-4BDC-BD0E-6CD8785DCA6B}"/>
              </a:ext>
            </a:extLst>
          </p:cNvPr>
          <p:cNvSpPr>
            <a:spLocks noGrp="1"/>
          </p:cNvSpPr>
          <p:nvPr>
            <p:ph type="title"/>
          </p:nvPr>
        </p:nvSpPr>
        <p:spPr/>
        <p:txBody>
          <a:bodyPr>
            <a:normAutofit/>
          </a:bodyPr>
          <a:lstStyle/>
          <a:p>
            <a:r>
              <a:rPr lang="en-US" sz="3000">
                <a:latin typeface="+mn-lt"/>
              </a:rPr>
              <a:t>ONLINE PEER SUPPORT GROUPS</a:t>
            </a:r>
          </a:p>
        </p:txBody>
      </p:sp>
      <p:sp>
        <p:nvSpPr>
          <p:cNvPr id="4" name="Slide Number Placeholder 3">
            <a:extLst>
              <a:ext uri="{FF2B5EF4-FFF2-40B4-BE49-F238E27FC236}">
                <a16:creationId xmlns:a16="http://schemas.microsoft.com/office/drawing/2014/main" id="{EBD568B2-45D0-48C4-AF37-9C5F7840D6A7}"/>
              </a:ext>
            </a:extLst>
          </p:cNvPr>
          <p:cNvSpPr>
            <a:spLocks noGrp="1"/>
          </p:cNvSpPr>
          <p:nvPr>
            <p:ph type="sldNum" sz="quarter" idx="4"/>
          </p:nvPr>
        </p:nvSpPr>
        <p:spPr/>
        <p:txBody>
          <a:bodyPr/>
          <a:lstStyle/>
          <a:p>
            <a:fld id="{4C7BB189-9675-459C-9F76-56844520D6AF}" type="slidenum">
              <a:rPr lang="en-US" smtClean="0">
                <a:latin typeface="+mn-lt"/>
              </a:rPr>
              <a:pPr/>
              <a:t>12</a:t>
            </a:fld>
            <a:endParaRPr lang="en-US">
              <a:latin typeface="+mn-lt"/>
            </a:endParaRPr>
          </a:p>
        </p:txBody>
      </p:sp>
      <p:sp>
        <p:nvSpPr>
          <p:cNvPr id="6" name="TextBox 5">
            <a:extLst>
              <a:ext uri="{FF2B5EF4-FFF2-40B4-BE49-F238E27FC236}">
                <a16:creationId xmlns:a16="http://schemas.microsoft.com/office/drawing/2014/main" id="{11B5248F-9F32-47B8-B7AA-0211781B7A52}"/>
              </a:ext>
            </a:extLst>
          </p:cNvPr>
          <p:cNvSpPr txBox="1"/>
          <p:nvPr/>
        </p:nvSpPr>
        <p:spPr>
          <a:xfrm>
            <a:off x="394988" y="1591215"/>
            <a:ext cx="6982424" cy="2515817"/>
          </a:xfrm>
          <a:prstGeom prst="rect">
            <a:avLst/>
          </a:prstGeom>
          <a:noFill/>
        </p:spPr>
        <p:txBody>
          <a:bodyPr wrap="square" rtlCol="0">
            <a:spAutoFit/>
          </a:bodyPr>
          <a:lstStyle/>
          <a:p>
            <a:pPr marL="0" marR="0" lvl="0" indent="0" algn="just" defTabSz="1828434"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2B4A5E"/>
                </a:solidFill>
                <a:effectLst/>
                <a:uLnTx/>
                <a:uFillTx/>
                <a:latin typeface="+mj-lt"/>
                <a:ea typeface="Calibri" panose="020F0502020204030204" pitchFamily="34" charset="0"/>
                <a:cs typeface="Times New Roman" panose="02020603050405020304" pitchFamily="18" charset="0"/>
              </a:rPr>
              <a:t>Employees can join up to 10 online support groups with others who have similar issues to share ideas, support, and encouragement. We offering a wide variety of groups that are confidential and are led by certified peer specialists or recovery coaches. </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4A5E"/>
                </a:solidFill>
                <a:effectLst/>
                <a:uLnTx/>
                <a:uFillTx/>
                <a:latin typeface="+mj-lt"/>
                <a:ea typeface="Calibri" panose="020F0502020204030204" pitchFamily="34" charset="0"/>
                <a:cs typeface="Times New Roman" panose="02020603050405020304" pitchFamily="18" charset="0"/>
              </a:rPr>
              <a:t>Addiction Recovery  </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4A5E"/>
                </a:solidFill>
                <a:effectLst/>
                <a:uLnTx/>
                <a:uFillTx/>
                <a:latin typeface="+mj-lt"/>
                <a:ea typeface="Calibri" panose="020F0502020204030204" pitchFamily="34" charset="0"/>
                <a:cs typeface="Times New Roman" panose="02020603050405020304" pitchFamily="18" charset="0"/>
              </a:rPr>
              <a:t>Anxiety</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4A5E"/>
                </a:solidFill>
                <a:effectLst/>
                <a:uLnTx/>
                <a:uFillTx/>
                <a:latin typeface="+mj-lt"/>
                <a:ea typeface="Calibri" panose="020F0502020204030204" pitchFamily="34" charset="0"/>
                <a:cs typeface="Times New Roman" panose="02020603050405020304" pitchFamily="18" charset="0"/>
              </a:rPr>
              <a:t>Depression</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4A5E"/>
                </a:solidFill>
                <a:effectLst/>
                <a:uLnTx/>
                <a:uFillTx/>
                <a:latin typeface="+mj-lt"/>
                <a:ea typeface="Calibri" panose="020F0502020204030204" pitchFamily="34" charset="0"/>
                <a:cs typeface="Times New Roman" panose="02020603050405020304" pitchFamily="18" charset="0"/>
              </a:rPr>
              <a:t>Front Line Employees/First Responders </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4A5E"/>
                </a:solidFill>
                <a:effectLst/>
                <a:uLnTx/>
                <a:uFillTx/>
                <a:latin typeface="+mj-lt"/>
                <a:ea typeface="Calibri" panose="020F0502020204030204" pitchFamily="34" charset="0"/>
                <a:cs typeface="Times New Roman" panose="02020603050405020304" pitchFamily="18" charset="0"/>
              </a:rPr>
              <a:t>Grief and Loss</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B4A5E"/>
                </a:solidFill>
                <a:effectLst/>
                <a:uLnTx/>
                <a:uFillTx/>
                <a:latin typeface="+mj-lt"/>
                <a:ea typeface="Calibri" panose="020F0502020204030204" pitchFamily="34" charset="0"/>
                <a:cs typeface="Times New Roman" panose="02020603050405020304" pitchFamily="18" charset="0"/>
              </a:rPr>
              <a:t>Parenting </a:t>
            </a:r>
            <a:endParaRPr lang="en-US" sz="1400">
              <a:solidFill>
                <a:srgbClr val="2B4A5E"/>
              </a:solidFill>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C68E92E-C987-4474-BA73-0A393E8CFF24}"/>
              </a:ext>
            </a:extLst>
          </p:cNvPr>
          <p:cNvPicPr>
            <a:picLocks noChangeAspect="1"/>
          </p:cNvPicPr>
          <p:nvPr/>
        </p:nvPicPr>
        <p:blipFill>
          <a:blip r:embed="rId2"/>
          <a:stretch>
            <a:fillRect/>
          </a:stretch>
        </p:blipFill>
        <p:spPr>
          <a:xfrm>
            <a:off x="1289031" y="3303819"/>
            <a:ext cx="6291617" cy="4913802"/>
          </a:xfrm>
          <a:prstGeom prst="rect">
            <a:avLst/>
          </a:prstGeom>
        </p:spPr>
      </p:pic>
    </p:spTree>
    <p:extLst>
      <p:ext uri="{BB962C8B-B14F-4D97-AF65-F5344CB8AC3E}">
        <p14:creationId xmlns:p14="http://schemas.microsoft.com/office/powerpoint/2010/main" val="390766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574B7-A266-4FAF-BDD0-69CBE4ACCD20}"/>
              </a:ext>
            </a:extLst>
          </p:cNvPr>
          <p:cNvSpPr>
            <a:spLocks noGrp="1"/>
          </p:cNvSpPr>
          <p:nvPr>
            <p:ph type="title"/>
          </p:nvPr>
        </p:nvSpPr>
        <p:spPr>
          <a:xfrm>
            <a:off x="394988" y="89888"/>
            <a:ext cx="7377412" cy="1223724"/>
          </a:xfrm>
        </p:spPr>
        <p:txBody>
          <a:bodyPr>
            <a:normAutofit/>
          </a:bodyPr>
          <a:lstStyle/>
          <a:p>
            <a:r>
              <a:rPr lang="en-US" sz="3000">
                <a:latin typeface="+mn-lt"/>
              </a:rPr>
              <a:t>SUPPORT FOR MANAGERS &amp; SUPERVISORS</a:t>
            </a:r>
          </a:p>
        </p:txBody>
      </p:sp>
      <p:sp>
        <p:nvSpPr>
          <p:cNvPr id="4" name="Slide Number Placeholder 3">
            <a:extLst>
              <a:ext uri="{FF2B5EF4-FFF2-40B4-BE49-F238E27FC236}">
                <a16:creationId xmlns:a16="http://schemas.microsoft.com/office/drawing/2014/main" id="{AF82656A-3E11-420C-992F-FDC74DF3DFE8}"/>
              </a:ext>
            </a:extLst>
          </p:cNvPr>
          <p:cNvSpPr>
            <a:spLocks noGrp="1"/>
          </p:cNvSpPr>
          <p:nvPr>
            <p:ph type="sldNum" sz="quarter" idx="4"/>
          </p:nvPr>
        </p:nvSpPr>
        <p:spPr/>
        <p:txBody>
          <a:bodyPr/>
          <a:lstStyle/>
          <a:p>
            <a:fld id="{4C7BB189-9675-459C-9F76-56844520D6AF}" type="slidenum">
              <a:rPr lang="en-US" smtClean="0">
                <a:latin typeface="+mn-lt"/>
              </a:rPr>
              <a:pPr/>
              <a:t>13</a:t>
            </a:fld>
            <a:endParaRPr lang="en-US">
              <a:latin typeface="+mn-lt"/>
            </a:endParaRPr>
          </a:p>
        </p:txBody>
      </p:sp>
      <p:sp>
        <p:nvSpPr>
          <p:cNvPr id="6" name="TextBox 5">
            <a:extLst>
              <a:ext uri="{FF2B5EF4-FFF2-40B4-BE49-F238E27FC236}">
                <a16:creationId xmlns:a16="http://schemas.microsoft.com/office/drawing/2014/main" id="{E720CEAC-AEA4-46E1-B869-AA9B42A1D993}"/>
              </a:ext>
            </a:extLst>
          </p:cNvPr>
          <p:cNvSpPr txBox="1"/>
          <p:nvPr/>
        </p:nvSpPr>
        <p:spPr>
          <a:xfrm>
            <a:off x="394987" y="1395483"/>
            <a:ext cx="6904973" cy="3847913"/>
          </a:xfrm>
          <a:prstGeom prst="rect">
            <a:avLst/>
          </a:prstGeom>
          <a:noFill/>
        </p:spPr>
        <p:txBody>
          <a:bodyPr wrap="square" rtlCol="0">
            <a:spAutoFit/>
          </a:bodyPr>
          <a:lstStyle/>
          <a:p>
            <a:pPr algn="just">
              <a:lnSpc>
                <a:spcPct val="107000"/>
              </a:lnSpc>
              <a:spcAft>
                <a:spcPts val="800"/>
              </a:spcAft>
            </a:pPr>
            <a:r>
              <a:rPr lang="en-US" sz="1400" b="1" dirty="0">
                <a:solidFill>
                  <a:srgbClr val="2B4A5E"/>
                </a:solidFill>
                <a:latin typeface="+mj-lt"/>
                <a:ea typeface="Calibri" panose="020F0502020204030204" pitchFamily="34" charset="0"/>
                <a:cs typeface="Calibri" panose="020F0502020204030204" pitchFamily="34" charset="0"/>
              </a:rPr>
              <a:t>Critical Incident Response Services</a:t>
            </a:r>
          </a:p>
          <a:p>
            <a:pPr algn="just">
              <a:lnSpc>
                <a:spcPct val="107000"/>
              </a:lnSpc>
              <a:spcAft>
                <a:spcPts val="1800"/>
              </a:spcAft>
            </a:pPr>
            <a:r>
              <a:rPr lang="en-US" sz="1400" dirty="0">
                <a:solidFill>
                  <a:srgbClr val="2B4A5E"/>
                </a:solidFill>
                <a:latin typeface="+mj-lt"/>
                <a:ea typeface="Calibri" panose="020F0502020204030204" pitchFamily="34" charset="0"/>
                <a:cs typeface="Times New Roman" panose="02020603050405020304" pitchFamily="18" charset="0"/>
              </a:rPr>
              <a:t>Uprise Health offers expert consultation and prompt on-site services to address employee needs, stabilize traumatic situations, and mobilize additional supports and services. We also provide dedicated specialists to coordinate all critical incident response services and offer the nation’s largest network of critical incident response providers. Please call Health 800-386-7055</a:t>
            </a:r>
          </a:p>
          <a:p>
            <a:pPr algn="just">
              <a:lnSpc>
                <a:spcPct val="107000"/>
              </a:lnSpc>
              <a:spcAft>
                <a:spcPts val="800"/>
              </a:spcAft>
            </a:pPr>
            <a:r>
              <a:rPr lang="en-US" sz="1400" b="1" dirty="0">
                <a:solidFill>
                  <a:srgbClr val="2B4A5E"/>
                </a:solidFill>
                <a:latin typeface="+mj-lt"/>
                <a:ea typeface="Calibri" panose="020F0502020204030204" pitchFamily="34" charset="0"/>
                <a:cs typeface="Calibri" panose="020F0502020204030204" pitchFamily="34" charset="0"/>
              </a:rPr>
              <a:t>Management Consultations and Referrals</a:t>
            </a:r>
          </a:p>
          <a:p>
            <a:pPr algn="just">
              <a:lnSpc>
                <a:spcPct val="107000"/>
              </a:lnSpc>
              <a:spcAft>
                <a:spcPts val="800"/>
              </a:spcAft>
            </a:pPr>
            <a:r>
              <a:rPr lang="en-US" sz="1400" dirty="0">
                <a:solidFill>
                  <a:srgbClr val="2B4A5E"/>
                </a:solidFill>
                <a:latin typeface="+mj-lt"/>
                <a:ea typeface="Calibri" panose="020F0502020204030204" pitchFamily="34" charset="0"/>
                <a:cs typeface="Times New Roman" panose="02020603050405020304" pitchFamily="18" charset="0"/>
              </a:rPr>
              <a:t>We also provide practical guidance for uncomfortable situations, helping supervisors to identify and respond to declining work performance or behavioral issues. Our consultation services equip managers to address employee performance issues and ensure a safe and productive workforce. Meanwhile, our formal referral services give struggling employees the tools they need to cope with their adversities and help get them back on track in the workplace. Please call Uprise Health 800-386-1616 for additional information. </a:t>
            </a:r>
          </a:p>
          <a:p>
            <a:pPr algn="just">
              <a:lnSpc>
                <a:spcPct val="107000"/>
              </a:lnSpc>
              <a:spcAft>
                <a:spcPts val="800"/>
              </a:spcAft>
            </a:pPr>
            <a:endParaRPr lang="en-US" sz="1400" b="1" dirty="0">
              <a:solidFill>
                <a:srgbClr val="2B4A5E"/>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167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8E8DD-808B-468A-9BB9-4297E78B2033}"/>
              </a:ext>
            </a:extLst>
          </p:cNvPr>
          <p:cNvSpPr>
            <a:spLocks noGrp="1"/>
          </p:cNvSpPr>
          <p:nvPr>
            <p:ph type="title"/>
          </p:nvPr>
        </p:nvSpPr>
        <p:spPr/>
        <p:txBody>
          <a:bodyPr/>
          <a:lstStyle/>
          <a:p>
            <a:r>
              <a:rPr lang="en-US"/>
              <a:t>MONTHLY NEWSLETTERS</a:t>
            </a:r>
          </a:p>
        </p:txBody>
      </p:sp>
      <p:sp>
        <p:nvSpPr>
          <p:cNvPr id="4" name="Slide Number Placeholder 3">
            <a:extLst>
              <a:ext uri="{FF2B5EF4-FFF2-40B4-BE49-F238E27FC236}">
                <a16:creationId xmlns:a16="http://schemas.microsoft.com/office/drawing/2014/main" id="{F7BF997E-34C9-400B-B7AD-F7BC6967CF62}"/>
              </a:ext>
            </a:extLst>
          </p:cNvPr>
          <p:cNvSpPr>
            <a:spLocks noGrp="1"/>
          </p:cNvSpPr>
          <p:nvPr>
            <p:ph type="sldNum" sz="quarter" idx="4"/>
          </p:nvPr>
        </p:nvSpPr>
        <p:spPr/>
        <p:txBody>
          <a:bodyPr/>
          <a:lstStyle/>
          <a:p>
            <a:fld id="{4C7BB189-9675-459C-9F76-56844520D6AF}" type="slidenum">
              <a:rPr lang="en-US" smtClean="0"/>
              <a:pPr/>
              <a:t>14</a:t>
            </a:fld>
            <a:endParaRPr lang="en-US"/>
          </a:p>
        </p:txBody>
      </p:sp>
      <p:sp>
        <p:nvSpPr>
          <p:cNvPr id="5" name="Oval 4">
            <a:extLst>
              <a:ext uri="{FF2B5EF4-FFF2-40B4-BE49-F238E27FC236}">
                <a16:creationId xmlns:a16="http://schemas.microsoft.com/office/drawing/2014/main" id="{2497C688-B5F5-47F5-B1B4-F32A40E9612C}"/>
              </a:ext>
            </a:extLst>
          </p:cNvPr>
          <p:cNvSpPr>
            <a:spLocks noChangeAspect="1"/>
          </p:cNvSpPr>
          <p:nvPr/>
        </p:nvSpPr>
        <p:spPr>
          <a:xfrm rot="8160137">
            <a:off x="685853" y="7601308"/>
            <a:ext cx="962200" cy="959819"/>
          </a:xfrm>
          <a:prstGeom prst="ellipse">
            <a:avLst/>
          </a:prstGeom>
          <a:gradFill flip="none" rotWithShape="1">
            <a:gsLst>
              <a:gs pos="100000">
                <a:srgbClr val="3C6261"/>
              </a:gs>
              <a:gs pos="0">
                <a:srgbClr val="70A8A7"/>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17B15E8-343D-44A8-90A0-9505C3C16C7A}"/>
              </a:ext>
            </a:extLst>
          </p:cNvPr>
          <p:cNvSpPr>
            <a:spLocks noChangeAspect="1"/>
          </p:cNvSpPr>
          <p:nvPr/>
        </p:nvSpPr>
        <p:spPr>
          <a:xfrm rot="8160137">
            <a:off x="1334226" y="7403693"/>
            <a:ext cx="1678570" cy="1674417"/>
          </a:xfrm>
          <a:prstGeom prst="ellipse">
            <a:avLst/>
          </a:prstGeom>
          <a:solidFill>
            <a:srgbClr val="EAC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9311AD7-20DB-40ED-A7B2-8FF7459693ED}"/>
              </a:ext>
            </a:extLst>
          </p:cNvPr>
          <p:cNvSpPr txBox="1"/>
          <p:nvPr/>
        </p:nvSpPr>
        <p:spPr>
          <a:xfrm>
            <a:off x="394989" y="1504392"/>
            <a:ext cx="6756179" cy="738664"/>
          </a:xfrm>
          <a:prstGeom prst="rect">
            <a:avLst/>
          </a:prstGeom>
          <a:noFill/>
        </p:spPr>
        <p:txBody>
          <a:bodyPr wrap="square">
            <a:spAutoFit/>
          </a:bodyPr>
          <a:lstStyle/>
          <a:p>
            <a:pPr algn="just"/>
            <a:r>
              <a:rPr lang="en-US" sz="1400" i="0" u="none" strike="noStrike" baseline="0" dirty="0">
                <a:solidFill>
                  <a:srgbClr val="224C61"/>
                </a:solidFill>
                <a:latin typeface="+mj-lt"/>
              </a:rPr>
              <a:t>Newsletters are emailed the 1st day of each month and past issues are available on </a:t>
            </a:r>
            <a:r>
              <a:rPr lang="en-US" sz="1400" dirty="0">
                <a:solidFill>
                  <a:srgbClr val="224C61"/>
                </a:solidFill>
                <a:latin typeface="+mj-lt"/>
              </a:rPr>
              <a:t>resource page. Sign up for newsletters: </a:t>
            </a:r>
            <a:r>
              <a:rPr lang="en-US" sz="1400" dirty="0">
                <a:solidFill>
                  <a:srgbClr val="224C61"/>
                </a:solidFill>
                <a:latin typeface="+mj-lt"/>
                <a:hlinkClick r:id="rId2"/>
              </a:rPr>
              <a:t>https://worklife.uprisehealth.com/newsletter-signup/</a:t>
            </a:r>
            <a:endParaRPr lang="en-US" sz="1400" dirty="0">
              <a:solidFill>
                <a:srgbClr val="224C61"/>
              </a:solidFill>
              <a:latin typeface="+mj-lt"/>
            </a:endParaRPr>
          </a:p>
          <a:p>
            <a:pPr algn="just"/>
            <a:endParaRPr lang="en-US" sz="1400" dirty="0">
              <a:solidFill>
                <a:srgbClr val="224C61"/>
              </a:solidFill>
              <a:latin typeface="+mj-lt"/>
            </a:endParaRPr>
          </a:p>
        </p:txBody>
      </p:sp>
      <p:pic>
        <p:nvPicPr>
          <p:cNvPr id="7" name="Picture 6">
            <a:extLst>
              <a:ext uri="{FF2B5EF4-FFF2-40B4-BE49-F238E27FC236}">
                <a16:creationId xmlns:a16="http://schemas.microsoft.com/office/drawing/2014/main" id="{449412DA-B19E-416E-BCF0-4FF3447FDD96}"/>
              </a:ext>
            </a:extLst>
          </p:cNvPr>
          <p:cNvPicPr>
            <a:picLocks noChangeAspect="1"/>
          </p:cNvPicPr>
          <p:nvPr/>
        </p:nvPicPr>
        <p:blipFill rotWithShape="1">
          <a:blip r:embed="rId3"/>
          <a:srcRect t="844"/>
          <a:stretch/>
        </p:blipFill>
        <p:spPr>
          <a:xfrm>
            <a:off x="772789" y="2433836"/>
            <a:ext cx="3935271" cy="5032437"/>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C60F0C93-F323-4BE9-B253-4D7D93453B1C}"/>
              </a:ext>
            </a:extLst>
          </p:cNvPr>
          <p:cNvPicPr>
            <a:picLocks noChangeAspect="1"/>
          </p:cNvPicPr>
          <p:nvPr/>
        </p:nvPicPr>
        <p:blipFill rotWithShape="1">
          <a:blip r:embed="rId4"/>
          <a:srcRect t="1095" b="-1"/>
          <a:stretch/>
        </p:blipFill>
        <p:spPr>
          <a:xfrm>
            <a:off x="2131780" y="2842774"/>
            <a:ext cx="3941712" cy="5032438"/>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12780687-3027-4FD5-8148-F1F318FFF780}"/>
              </a:ext>
            </a:extLst>
          </p:cNvPr>
          <p:cNvPicPr>
            <a:picLocks noChangeAspect="1"/>
          </p:cNvPicPr>
          <p:nvPr/>
        </p:nvPicPr>
        <p:blipFill>
          <a:blip r:embed="rId5"/>
          <a:stretch>
            <a:fillRect/>
          </a:stretch>
        </p:blipFill>
        <p:spPr>
          <a:xfrm>
            <a:off x="3209456" y="3692551"/>
            <a:ext cx="3941712" cy="50817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82379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527233E3-41BF-40DE-8BB0-93D3636C0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0507" y="2552136"/>
            <a:ext cx="2446189" cy="3149027"/>
          </a:xfrm>
          <a:prstGeom prst="rect">
            <a:avLst/>
          </a:prstGeom>
          <a:ln>
            <a:noFill/>
          </a:ln>
          <a:effectLst>
            <a:outerShdw blurRad="190500" algn="tl" rotWithShape="0">
              <a:srgbClr val="000000">
                <a:alpha val="70000"/>
              </a:srgbClr>
            </a:outerShdw>
          </a:effectLst>
        </p:spPr>
      </p:pic>
      <p:sp>
        <p:nvSpPr>
          <p:cNvPr id="14" name="Oval 13">
            <a:extLst>
              <a:ext uri="{FF2B5EF4-FFF2-40B4-BE49-F238E27FC236}">
                <a16:creationId xmlns:a16="http://schemas.microsoft.com/office/drawing/2014/main" id="{6C873B58-B706-440B-B2AC-590F1E225AD5}"/>
              </a:ext>
            </a:extLst>
          </p:cNvPr>
          <p:cNvSpPr>
            <a:spLocks noChangeAspect="1"/>
          </p:cNvSpPr>
          <p:nvPr/>
        </p:nvSpPr>
        <p:spPr>
          <a:xfrm rot="8160137">
            <a:off x="6585803" y="6673298"/>
            <a:ext cx="962200" cy="959819"/>
          </a:xfrm>
          <a:prstGeom prst="ellipse">
            <a:avLst/>
          </a:prstGeom>
          <a:gradFill flip="none" rotWithShape="1">
            <a:gsLst>
              <a:gs pos="100000">
                <a:srgbClr val="3C6261"/>
              </a:gs>
              <a:gs pos="0">
                <a:srgbClr val="70A8A7"/>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64C3B8-5683-4647-B680-1A9AD5D4E5A1}"/>
              </a:ext>
            </a:extLst>
          </p:cNvPr>
          <p:cNvSpPr>
            <a:spLocks noChangeAspect="1"/>
          </p:cNvSpPr>
          <p:nvPr/>
        </p:nvSpPr>
        <p:spPr>
          <a:xfrm rot="8160137">
            <a:off x="6036928" y="5216198"/>
            <a:ext cx="1678570" cy="1674417"/>
          </a:xfrm>
          <a:prstGeom prst="ellipse">
            <a:avLst/>
          </a:prstGeom>
          <a:solidFill>
            <a:srgbClr val="EAC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9E16CA-44EB-4FEE-B788-A0CA306ED92F}"/>
              </a:ext>
            </a:extLst>
          </p:cNvPr>
          <p:cNvSpPr>
            <a:spLocks noGrp="1"/>
          </p:cNvSpPr>
          <p:nvPr>
            <p:ph idx="1"/>
          </p:nvPr>
        </p:nvSpPr>
        <p:spPr>
          <a:xfrm>
            <a:off x="385546" y="1426083"/>
            <a:ext cx="6984007" cy="818264"/>
          </a:xfrm>
        </p:spPr>
        <p:txBody>
          <a:bodyPr>
            <a:noAutofit/>
          </a:bodyPr>
          <a:lstStyle/>
          <a:p>
            <a:pPr algn="just">
              <a:lnSpc>
                <a:spcPct val="107000"/>
              </a:lnSpc>
            </a:pPr>
            <a:r>
              <a:rPr lang="en-US" sz="1400" dirty="0">
                <a:solidFill>
                  <a:srgbClr val="2B4A5E"/>
                </a:solidFill>
              </a:rPr>
              <a:t>Member support flyers are available on the Resources page.</a:t>
            </a:r>
          </a:p>
        </p:txBody>
      </p:sp>
      <p:sp>
        <p:nvSpPr>
          <p:cNvPr id="4" name="Slide Number Placeholder 3">
            <a:extLst>
              <a:ext uri="{FF2B5EF4-FFF2-40B4-BE49-F238E27FC236}">
                <a16:creationId xmlns:a16="http://schemas.microsoft.com/office/drawing/2014/main" id="{F3E6780F-91AF-4100-80EE-3967B3AB8BD2}"/>
              </a:ext>
            </a:extLst>
          </p:cNvPr>
          <p:cNvSpPr>
            <a:spLocks noGrp="1"/>
          </p:cNvSpPr>
          <p:nvPr>
            <p:ph type="sldNum" sz="quarter" idx="4"/>
          </p:nvPr>
        </p:nvSpPr>
        <p:spPr/>
        <p:txBody>
          <a:bodyPr/>
          <a:lstStyle/>
          <a:p>
            <a:fld id="{4C7BB189-9675-459C-9F76-56844520D6AF}" type="slidenum">
              <a:rPr lang="en-US" smtClean="0">
                <a:latin typeface="+mn-lt"/>
              </a:rPr>
              <a:pPr/>
              <a:t>15</a:t>
            </a:fld>
            <a:endParaRPr lang="en-US">
              <a:latin typeface="+mn-lt"/>
            </a:endParaRPr>
          </a:p>
        </p:txBody>
      </p:sp>
      <p:sp>
        <p:nvSpPr>
          <p:cNvPr id="12" name="Title 2">
            <a:extLst>
              <a:ext uri="{FF2B5EF4-FFF2-40B4-BE49-F238E27FC236}">
                <a16:creationId xmlns:a16="http://schemas.microsoft.com/office/drawing/2014/main" id="{3970C068-9CC0-4040-9276-46ABADE7819D}"/>
              </a:ext>
            </a:extLst>
          </p:cNvPr>
          <p:cNvSpPr txBox="1">
            <a:spLocks/>
          </p:cNvSpPr>
          <p:nvPr/>
        </p:nvSpPr>
        <p:spPr>
          <a:xfrm>
            <a:off x="394988" y="89888"/>
            <a:ext cx="7377412" cy="1223724"/>
          </a:xfrm>
          <a:prstGeom prst="rect">
            <a:avLst/>
          </a:prstGeom>
        </p:spPr>
        <p:txBody>
          <a:bodyPr vert="horz" lIns="91440" tIns="45720" rIns="91440" bIns="45720" rtlCol="0" anchor="ctr">
            <a:normAutofit/>
          </a:bodyPr>
          <a:lstStyle>
            <a:lvl1pPr algn="l" defTabSz="777046" rtl="0" eaLnBrk="1" latinLnBrk="0" hangingPunct="1">
              <a:lnSpc>
                <a:spcPct val="90000"/>
              </a:lnSpc>
              <a:spcBef>
                <a:spcPct val="0"/>
              </a:spcBef>
              <a:buNone/>
              <a:defRPr sz="2380" kern="1200">
                <a:solidFill>
                  <a:schemeClr val="bg1"/>
                </a:solidFill>
                <a:latin typeface="Century Gothic" panose="020B0502020202020204" pitchFamily="34" charset="0"/>
                <a:ea typeface="+mj-ea"/>
                <a:cs typeface="+mj-cs"/>
              </a:defRPr>
            </a:lvl1pPr>
          </a:lstStyle>
          <a:p>
            <a:r>
              <a:rPr lang="en-US" sz="3000">
                <a:latin typeface="+mn-lt"/>
              </a:rPr>
              <a:t>ENGAGEMENT MATERIALS</a:t>
            </a:r>
          </a:p>
        </p:txBody>
      </p:sp>
      <p:pic>
        <p:nvPicPr>
          <p:cNvPr id="6" name="Picture 5" descr="Graphical user interface, application, website&#10;&#10;Description automatically generated">
            <a:extLst>
              <a:ext uri="{FF2B5EF4-FFF2-40B4-BE49-F238E27FC236}">
                <a16:creationId xmlns:a16="http://schemas.microsoft.com/office/drawing/2014/main" id="{3E5104F4-DD52-4779-92AA-72B8380BA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26" y="2009652"/>
            <a:ext cx="2446189" cy="3150691"/>
          </a:xfrm>
          <a:prstGeom prst="rect">
            <a:avLst/>
          </a:prstGeom>
          <a:ln>
            <a:noFill/>
          </a:ln>
          <a:effectLst>
            <a:outerShdw blurRad="190500" algn="tl" rotWithShape="0">
              <a:srgbClr val="000000">
                <a:alpha val="70000"/>
              </a:srgbClr>
            </a:outerShdw>
          </a:effectLst>
        </p:spPr>
      </p:pic>
      <p:pic>
        <p:nvPicPr>
          <p:cNvPr id="11" name="Picture 10" descr="Text&#10;&#10;Description automatically generated">
            <a:extLst>
              <a:ext uri="{FF2B5EF4-FFF2-40B4-BE49-F238E27FC236}">
                <a16:creationId xmlns:a16="http://schemas.microsoft.com/office/drawing/2014/main" id="{9DFF7B38-9D8D-426D-A615-256A65940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143" y="1981736"/>
            <a:ext cx="2434410" cy="3149028"/>
          </a:xfrm>
          <a:prstGeom prst="rect">
            <a:avLst/>
          </a:prstGeom>
          <a:ln>
            <a:noFill/>
          </a:ln>
          <a:effectLst>
            <a:outerShdw blurRad="190500" algn="tl" rotWithShape="0">
              <a:srgbClr val="000000">
                <a:alpha val="70000"/>
              </a:srgbClr>
            </a:outerShdw>
          </a:effectLst>
        </p:spPr>
      </p:pic>
      <p:pic>
        <p:nvPicPr>
          <p:cNvPr id="17" name="Picture 16" descr="Graphical user interface&#10;&#10;Description automatically generated">
            <a:extLst>
              <a:ext uri="{FF2B5EF4-FFF2-40B4-BE49-F238E27FC236}">
                <a16:creationId xmlns:a16="http://schemas.microsoft.com/office/drawing/2014/main" id="{330A1CDA-8D56-4277-BA74-9F4C94B45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601" y="5989908"/>
            <a:ext cx="2425053" cy="3127968"/>
          </a:xfrm>
          <a:prstGeom prst="rect">
            <a:avLst/>
          </a:prstGeom>
          <a:ln>
            <a:noFill/>
          </a:ln>
          <a:effectLst>
            <a:outerShdw blurRad="190500" algn="tl" rotWithShape="0">
              <a:srgbClr val="000000">
                <a:alpha val="70000"/>
              </a:srgbClr>
            </a:outerShdw>
          </a:effectLst>
        </p:spPr>
      </p:pic>
      <p:pic>
        <p:nvPicPr>
          <p:cNvPr id="20" name="Picture 19" descr="Text&#10;&#10;Description automatically generated">
            <a:extLst>
              <a:ext uri="{FF2B5EF4-FFF2-40B4-BE49-F238E27FC236}">
                <a16:creationId xmlns:a16="http://schemas.microsoft.com/office/drawing/2014/main" id="{408C769C-27EF-46EA-97AB-1A6F9B72A9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740" y="5981656"/>
            <a:ext cx="2419014" cy="31279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28933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83883C-2681-4E3D-BF79-84FD0C2CFF4F}"/>
              </a:ext>
            </a:extLst>
          </p:cNvPr>
          <p:cNvPicPr>
            <a:picLocks noChangeAspect="1"/>
          </p:cNvPicPr>
          <p:nvPr/>
        </p:nvPicPr>
        <p:blipFill rotWithShape="1">
          <a:blip r:embed="rId2"/>
          <a:srcRect t="1394"/>
          <a:stretch/>
        </p:blipFill>
        <p:spPr>
          <a:xfrm>
            <a:off x="3814272" y="5151659"/>
            <a:ext cx="3072978" cy="3918446"/>
          </a:xfrm>
          <a:prstGeom prst="rect">
            <a:avLst/>
          </a:prstGeom>
          <a:ln>
            <a:noFill/>
          </a:ln>
          <a:effectLst>
            <a:outerShdw blurRad="190500" algn="tl" rotWithShape="0">
              <a:srgbClr val="000000">
                <a:alpha val="70000"/>
              </a:srgbClr>
            </a:outerShdw>
          </a:effectLst>
        </p:spPr>
      </p:pic>
      <p:sp>
        <p:nvSpPr>
          <p:cNvPr id="3" name="Title 2">
            <a:extLst>
              <a:ext uri="{FF2B5EF4-FFF2-40B4-BE49-F238E27FC236}">
                <a16:creationId xmlns:a16="http://schemas.microsoft.com/office/drawing/2014/main" id="{652FDE36-3D35-4DB4-8D28-86A1EB9F0C1B}"/>
              </a:ext>
            </a:extLst>
          </p:cNvPr>
          <p:cNvSpPr>
            <a:spLocks noGrp="1"/>
          </p:cNvSpPr>
          <p:nvPr>
            <p:ph type="title"/>
          </p:nvPr>
        </p:nvSpPr>
        <p:spPr>
          <a:xfrm>
            <a:off x="394988" y="52889"/>
            <a:ext cx="7377412" cy="1223724"/>
          </a:xfrm>
        </p:spPr>
        <p:txBody>
          <a:bodyPr>
            <a:normAutofit/>
          </a:bodyPr>
          <a:lstStyle/>
          <a:p>
            <a:r>
              <a:rPr lang="en-US" sz="3000">
                <a:latin typeface="+mn-lt"/>
              </a:rPr>
              <a:t>TRAINING AND COMMUNICATIONS</a:t>
            </a:r>
          </a:p>
        </p:txBody>
      </p:sp>
      <p:sp>
        <p:nvSpPr>
          <p:cNvPr id="2" name="Slide Number Placeholder 1">
            <a:extLst>
              <a:ext uri="{FF2B5EF4-FFF2-40B4-BE49-F238E27FC236}">
                <a16:creationId xmlns:a16="http://schemas.microsoft.com/office/drawing/2014/main" id="{7796BBEE-2D30-429B-9F9C-2259FD7625B8}"/>
              </a:ext>
            </a:extLst>
          </p:cNvPr>
          <p:cNvSpPr>
            <a:spLocks noGrp="1"/>
          </p:cNvSpPr>
          <p:nvPr>
            <p:ph type="sldNum" sz="quarter" idx="4"/>
          </p:nvPr>
        </p:nvSpPr>
        <p:spPr/>
        <p:txBody>
          <a:bodyPr/>
          <a:lstStyle/>
          <a:p>
            <a:fld id="{98C743A3-6A44-4561-8324-7FBE186DA3EE}" type="slidenum">
              <a:rPr lang="en-US" smtClean="0">
                <a:latin typeface="+mn-lt"/>
              </a:rPr>
              <a:pPr/>
              <a:t>16</a:t>
            </a:fld>
            <a:endParaRPr lang="en-US">
              <a:latin typeface="+mn-lt"/>
            </a:endParaRPr>
          </a:p>
        </p:txBody>
      </p:sp>
      <p:sp>
        <p:nvSpPr>
          <p:cNvPr id="14" name="TextBox 13">
            <a:extLst>
              <a:ext uri="{FF2B5EF4-FFF2-40B4-BE49-F238E27FC236}">
                <a16:creationId xmlns:a16="http://schemas.microsoft.com/office/drawing/2014/main" id="{BDB2824C-8DCC-4410-A40B-1A546418476E}"/>
              </a:ext>
            </a:extLst>
          </p:cNvPr>
          <p:cNvSpPr txBox="1"/>
          <p:nvPr/>
        </p:nvSpPr>
        <p:spPr>
          <a:xfrm>
            <a:off x="394988" y="1340029"/>
            <a:ext cx="6982424" cy="3437864"/>
          </a:xfrm>
          <a:prstGeom prst="rect">
            <a:avLst/>
          </a:prstGeom>
          <a:noFill/>
        </p:spPr>
        <p:txBody>
          <a:bodyPr wrap="square" lIns="91440" tIns="45720" rIns="91440" bIns="45720" rtlCol="0" anchor="t">
            <a:spAutoFit/>
          </a:bodyPr>
          <a:lstStyle/>
          <a:p>
            <a:pPr algn="just">
              <a:lnSpc>
                <a:spcPct val="107000"/>
              </a:lnSpc>
              <a:spcAft>
                <a:spcPts val="800"/>
              </a:spcAft>
            </a:pPr>
            <a:r>
              <a:rPr lang="en-US" sz="1400" dirty="0">
                <a:solidFill>
                  <a:srgbClr val="2B4A5E"/>
                </a:solidFill>
                <a:latin typeface="+mj-lt"/>
                <a:ea typeface="Calibri" panose="020F0502020204030204" pitchFamily="34" charset="0"/>
              </a:rPr>
              <a:t>Uprise Health recognizes that our customers have a wide range of employees, and members may interact with their healthcare in a wide range of ways. </a:t>
            </a:r>
            <a:r>
              <a:rPr lang="en-US" sz="1400" dirty="0">
                <a:solidFill>
                  <a:srgbClr val="2B4A5E"/>
                </a:solidFill>
                <a:latin typeface="+mj-lt"/>
                <a:ea typeface="Calibri" panose="020F0502020204030204" pitchFamily="34" charset="0"/>
                <a:cs typeface="Times New Roman"/>
              </a:rPr>
              <a:t>We have developed numerous supervisor and employee trainings and communications to proactively engage members to utilize the work-life services. </a:t>
            </a:r>
            <a:r>
              <a:rPr lang="en-US" sz="1400" dirty="0">
                <a:solidFill>
                  <a:srgbClr val="2B4A5E"/>
                </a:solidFill>
                <a:latin typeface="+mj-lt"/>
                <a:ea typeface="Calibri" panose="020F0502020204030204" pitchFamily="34" charset="0"/>
              </a:rPr>
              <a:t>We remain committed to working with you to ensure the success of effective communications and training programs. A copy of the current calendar is available in the resource library. </a:t>
            </a:r>
          </a:p>
          <a:p>
            <a:pPr algn="just">
              <a:lnSpc>
                <a:spcPct val="107000"/>
              </a:lnSpc>
              <a:spcAft>
                <a:spcPts val="400"/>
              </a:spcAft>
            </a:pPr>
            <a:r>
              <a:rPr lang="en-US" sz="1400" dirty="0">
                <a:solidFill>
                  <a:srgbClr val="2B4A5E"/>
                </a:solidFill>
                <a:latin typeface="+mj-lt"/>
                <a:ea typeface="Calibri" panose="020F0502020204030204" pitchFamily="34" charset="0"/>
              </a:rPr>
              <a:t>Our promotional strategies and communication campaigns include:</a:t>
            </a:r>
          </a:p>
          <a:p>
            <a:pPr marL="344170" indent="-171450" algn="just">
              <a:lnSpc>
                <a:spcPct val="107000"/>
              </a:lnSpc>
              <a:spcAft>
                <a:spcPts val="400"/>
              </a:spcAft>
              <a:buFont typeface="Arial" panose="020B0604020202020204" pitchFamily="34" charset="0"/>
              <a:buChar char="•"/>
            </a:pPr>
            <a:r>
              <a:rPr lang="en-US" sz="1400" dirty="0">
                <a:solidFill>
                  <a:srgbClr val="2B4A5E"/>
                </a:solidFill>
                <a:latin typeface="+mj-lt"/>
                <a:ea typeface="Calibri" panose="020F0502020204030204" pitchFamily="34" charset="0"/>
              </a:rPr>
              <a:t>Targeted campaigns/promotions during stress-inducing times of the year (e.g., holidays, workplace transitions, natural disasters, etc.).</a:t>
            </a:r>
            <a:endParaRPr lang="en-US" sz="1400" dirty="0">
              <a:solidFill>
                <a:srgbClr val="2B4A5E"/>
              </a:solidFill>
              <a:latin typeface="+mj-lt"/>
              <a:ea typeface="Calibri" panose="020F0502020204030204" pitchFamily="34" charset="0"/>
              <a:cs typeface="Calibri Light"/>
            </a:endParaRPr>
          </a:p>
          <a:p>
            <a:pPr marL="344170" indent="-171450" algn="just">
              <a:lnSpc>
                <a:spcPct val="107000"/>
              </a:lnSpc>
              <a:spcAft>
                <a:spcPts val="400"/>
              </a:spcAft>
              <a:buFont typeface="Arial" panose="020B0604020202020204" pitchFamily="34" charset="0"/>
              <a:buChar char="•"/>
            </a:pPr>
            <a:r>
              <a:rPr lang="en-US" sz="1400" dirty="0">
                <a:solidFill>
                  <a:srgbClr val="2B4A5E"/>
                </a:solidFill>
                <a:latin typeface="+mj-lt"/>
                <a:ea typeface="Calibri" panose="020F0502020204030204" pitchFamily="34" charset="0"/>
              </a:rPr>
              <a:t>Monthly newsletters for supervisors and members (available in English and Spanish).</a:t>
            </a:r>
            <a:endParaRPr lang="en-US" sz="1400" dirty="0">
              <a:solidFill>
                <a:srgbClr val="2B4A5E"/>
              </a:solidFill>
              <a:latin typeface="+mj-lt"/>
              <a:ea typeface="Calibri" panose="020F0502020204030204" pitchFamily="34" charset="0"/>
              <a:cs typeface="Calibri Light"/>
            </a:endParaRPr>
          </a:p>
          <a:p>
            <a:pPr marL="344170" indent="-171450" algn="just">
              <a:lnSpc>
                <a:spcPct val="107000"/>
              </a:lnSpc>
              <a:spcAft>
                <a:spcPts val="400"/>
              </a:spcAft>
              <a:buFont typeface="Arial" panose="020B0604020202020204" pitchFamily="34" charset="0"/>
              <a:buChar char="•"/>
            </a:pPr>
            <a:r>
              <a:rPr lang="en-US" sz="1400" dirty="0">
                <a:solidFill>
                  <a:srgbClr val="2B4A5E"/>
                </a:solidFill>
                <a:latin typeface="+mj-lt"/>
                <a:ea typeface="Calibri" panose="020F0502020204030204" pitchFamily="34" charset="0"/>
              </a:rPr>
              <a:t>Monthly webinars through Personal Advantage that cover a wide range of topics.</a:t>
            </a:r>
          </a:p>
          <a:p>
            <a:pPr marL="344170" indent="-171450" algn="just">
              <a:lnSpc>
                <a:spcPct val="107000"/>
              </a:lnSpc>
              <a:spcAft>
                <a:spcPts val="400"/>
              </a:spcAft>
              <a:buFont typeface="Arial" panose="020B0604020202020204" pitchFamily="34" charset="0"/>
              <a:buChar char="•"/>
            </a:pPr>
            <a:r>
              <a:rPr lang="en-US" sz="1400" dirty="0">
                <a:solidFill>
                  <a:srgbClr val="2B4A5E"/>
                </a:solidFill>
                <a:latin typeface="+mj-lt"/>
                <a:ea typeface="Calibri" panose="020F0502020204030204" pitchFamily="34" charset="0"/>
              </a:rPr>
              <a:t>Monthly mental health skill building webinars. </a:t>
            </a:r>
            <a:endParaRPr lang="en-US" sz="1400" dirty="0">
              <a:solidFill>
                <a:srgbClr val="2B4A5E"/>
              </a:solidFill>
              <a:latin typeface="+mj-lt"/>
              <a:ea typeface="Calibri" panose="020F0502020204030204" pitchFamily="34" charset="0"/>
              <a:cs typeface="Calibri Light"/>
            </a:endParaRPr>
          </a:p>
          <a:p>
            <a:pPr marL="344170" indent="-171450" algn="just">
              <a:lnSpc>
                <a:spcPct val="107000"/>
              </a:lnSpc>
              <a:spcAft>
                <a:spcPts val="400"/>
              </a:spcAft>
              <a:buFont typeface="Arial" panose="020B0604020202020204" pitchFamily="34" charset="0"/>
              <a:buChar char="•"/>
            </a:pPr>
            <a:r>
              <a:rPr lang="en-US" sz="1400" dirty="0">
                <a:solidFill>
                  <a:srgbClr val="2B4A5E"/>
                </a:solidFill>
                <a:latin typeface="+mj-lt"/>
                <a:ea typeface="Calibri" panose="020F0502020204030204" pitchFamily="34" charset="0"/>
              </a:rPr>
              <a:t>Communications, which can be sent to any email address provided to Uprise Health.</a:t>
            </a:r>
            <a:endParaRPr lang="en-US" sz="1400" dirty="0">
              <a:solidFill>
                <a:srgbClr val="2B4A5E"/>
              </a:solidFill>
              <a:latin typeface="+mj-lt"/>
              <a:ea typeface="Calibri" panose="020F0502020204030204" pitchFamily="34" charset="0"/>
              <a:cs typeface="Calibri Light"/>
            </a:endParaRPr>
          </a:p>
        </p:txBody>
      </p:sp>
      <p:cxnSp>
        <p:nvCxnSpPr>
          <p:cNvPr id="19" name="Straight Connector 18">
            <a:extLst>
              <a:ext uri="{FF2B5EF4-FFF2-40B4-BE49-F238E27FC236}">
                <a16:creationId xmlns:a16="http://schemas.microsoft.com/office/drawing/2014/main" id="{71DCC015-9B3B-4C16-97C4-C968BC56B86B}"/>
              </a:ext>
            </a:extLst>
          </p:cNvPr>
          <p:cNvCxnSpPr>
            <a:cxnSpLocks/>
          </p:cNvCxnSpPr>
          <p:nvPr/>
        </p:nvCxnSpPr>
        <p:spPr>
          <a:xfrm>
            <a:off x="2394007" y="9181650"/>
            <a:ext cx="207938"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592DED2-E0A4-43D7-A8A6-13D7EDD2ABFD}"/>
              </a:ext>
            </a:extLst>
          </p:cNvPr>
          <p:cNvCxnSpPr>
            <a:cxnSpLocks/>
          </p:cNvCxnSpPr>
          <p:nvPr/>
        </p:nvCxnSpPr>
        <p:spPr>
          <a:xfrm>
            <a:off x="3814272" y="9197018"/>
            <a:ext cx="207938"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0787328-61BA-4EBE-B5C1-798E07337670}"/>
              </a:ext>
            </a:extLst>
          </p:cNvPr>
          <p:cNvCxnSpPr>
            <a:cxnSpLocks/>
          </p:cNvCxnSpPr>
          <p:nvPr/>
        </p:nvCxnSpPr>
        <p:spPr>
          <a:xfrm>
            <a:off x="5266555" y="9188054"/>
            <a:ext cx="207938"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7512F07-37DB-49C6-B8C0-1F4E18F63634}"/>
              </a:ext>
            </a:extLst>
          </p:cNvPr>
          <p:cNvCxnSpPr>
            <a:cxnSpLocks/>
          </p:cNvCxnSpPr>
          <p:nvPr/>
        </p:nvCxnSpPr>
        <p:spPr>
          <a:xfrm>
            <a:off x="6684693" y="9180369"/>
            <a:ext cx="207938"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4084F78-71B2-4497-994E-D6705607E213}"/>
              </a:ext>
            </a:extLst>
          </p:cNvPr>
          <p:cNvCxnSpPr>
            <a:cxnSpLocks/>
          </p:cNvCxnSpPr>
          <p:nvPr/>
        </p:nvCxnSpPr>
        <p:spPr>
          <a:xfrm>
            <a:off x="725299" y="9203422"/>
            <a:ext cx="207938" cy="0"/>
          </a:xfrm>
          <a:prstGeom prst="line">
            <a:avLst/>
          </a:prstGeom>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682E8AD1-1608-4C85-9370-AA31CA4D8B6A}"/>
              </a:ext>
            </a:extLst>
          </p:cNvPr>
          <p:cNvPicPr>
            <a:picLocks noChangeAspect="1"/>
          </p:cNvPicPr>
          <p:nvPr/>
        </p:nvPicPr>
        <p:blipFill rotWithShape="1">
          <a:blip r:embed="rId3"/>
          <a:srcRect t="1519"/>
          <a:stretch/>
        </p:blipFill>
        <p:spPr>
          <a:xfrm>
            <a:off x="760059" y="4926117"/>
            <a:ext cx="3072978" cy="39441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1335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A883880-226E-474F-9786-33321FD46BAE}"/>
              </a:ext>
            </a:extLst>
          </p:cNvPr>
          <p:cNvSpPr>
            <a:spLocks noChangeAspect="1"/>
          </p:cNvSpPr>
          <p:nvPr/>
        </p:nvSpPr>
        <p:spPr>
          <a:xfrm rot="8160137">
            <a:off x="1983343" y="6239249"/>
            <a:ext cx="962200" cy="959819"/>
          </a:xfrm>
          <a:prstGeom prst="ellipse">
            <a:avLst/>
          </a:prstGeom>
          <a:gradFill flip="none" rotWithShape="1">
            <a:gsLst>
              <a:gs pos="100000">
                <a:srgbClr val="3C6261"/>
              </a:gs>
              <a:gs pos="0">
                <a:srgbClr val="70A8A7"/>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538F3AA-7517-40F8-AEDC-9C23D2DF4BB8}"/>
              </a:ext>
            </a:extLst>
          </p:cNvPr>
          <p:cNvSpPr>
            <a:spLocks noChangeAspect="1"/>
          </p:cNvSpPr>
          <p:nvPr/>
        </p:nvSpPr>
        <p:spPr>
          <a:xfrm rot="8160137">
            <a:off x="985928" y="4948552"/>
            <a:ext cx="1678570" cy="1674417"/>
          </a:xfrm>
          <a:prstGeom prst="ellipse">
            <a:avLst/>
          </a:prstGeom>
          <a:solidFill>
            <a:srgbClr val="EAC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52FDE36-3D35-4DB4-8D28-86A1EB9F0C1B}"/>
              </a:ext>
            </a:extLst>
          </p:cNvPr>
          <p:cNvSpPr>
            <a:spLocks noGrp="1"/>
          </p:cNvSpPr>
          <p:nvPr>
            <p:ph type="title"/>
          </p:nvPr>
        </p:nvSpPr>
        <p:spPr>
          <a:xfrm>
            <a:off x="394988" y="52889"/>
            <a:ext cx="7377412" cy="1223724"/>
          </a:xfrm>
        </p:spPr>
        <p:txBody>
          <a:bodyPr>
            <a:normAutofit/>
          </a:bodyPr>
          <a:lstStyle/>
          <a:p>
            <a:r>
              <a:rPr lang="en-US" sz="3000">
                <a:latin typeface="+mn-lt"/>
              </a:rPr>
              <a:t>WEBINARS</a:t>
            </a:r>
          </a:p>
        </p:txBody>
      </p:sp>
      <p:sp>
        <p:nvSpPr>
          <p:cNvPr id="2" name="Slide Number Placeholder 1">
            <a:extLst>
              <a:ext uri="{FF2B5EF4-FFF2-40B4-BE49-F238E27FC236}">
                <a16:creationId xmlns:a16="http://schemas.microsoft.com/office/drawing/2014/main" id="{7796BBEE-2D30-429B-9F9C-2259FD7625B8}"/>
              </a:ext>
            </a:extLst>
          </p:cNvPr>
          <p:cNvSpPr>
            <a:spLocks noGrp="1"/>
          </p:cNvSpPr>
          <p:nvPr>
            <p:ph type="sldNum" sz="quarter" idx="4"/>
          </p:nvPr>
        </p:nvSpPr>
        <p:spPr/>
        <p:txBody>
          <a:bodyPr/>
          <a:lstStyle/>
          <a:p>
            <a:fld id="{98C743A3-6A44-4561-8324-7FBE186DA3EE}" type="slidenum">
              <a:rPr lang="en-US" smtClean="0">
                <a:latin typeface="+mn-lt"/>
              </a:rPr>
              <a:pPr/>
              <a:t>17</a:t>
            </a:fld>
            <a:endParaRPr lang="en-US">
              <a:latin typeface="+mn-lt"/>
            </a:endParaRPr>
          </a:p>
        </p:txBody>
      </p:sp>
      <p:sp>
        <p:nvSpPr>
          <p:cNvPr id="14" name="TextBox 13">
            <a:extLst>
              <a:ext uri="{FF2B5EF4-FFF2-40B4-BE49-F238E27FC236}">
                <a16:creationId xmlns:a16="http://schemas.microsoft.com/office/drawing/2014/main" id="{BDB2824C-8DCC-4410-A40B-1A546418476E}"/>
              </a:ext>
            </a:extLst>
          </p:cNvPr>
          <p:cNvSpPr txBox="1"/>
          <p:nvPr/>
        </p:nvSpPr>
        <p:spPr>
          <a:xfrm>
            <a:off x="394988" y="1484992"/>
            <a:ext cx="6982424" cy="738664"/>
          </a:xfrm>
          <a:prstGeom prst="rect">
            <a:avLst/>
          </a:prstGeom>
          <a:noFill/>
        </p:spPr>
        <p:txBody>
          <a:bodyPr wrap="square" rtlCol="0">
            <a:spAutoFit/>
          </a:bodyPr>
          <a:lstStyle/>
          <a:p>
            <a:pPr algn="just"/>
            <a:r>
              <a:rPr lang="en-US" sz="1400" i="0" u="none" strike="noStrike" baseline="0" dirty="0">
                <a:solidFill>
                  <a:srgbClr val="2B4A5E"/>
                </a:solidFill>
                <a:latin typeface="+mj-lt"/>
              </a:rPr>
              <a:t>The monthly on-demand webinars with Personal Advantage are available on the 1st day of each month and past topics are available for viewing at any time</a:t>
            </a:r>
            <a:r>
              <a:rPr lang="en-US" sz="1400" dirty="0">
                <a:solidFill>
                  <a:srgbClr val="2B4A5E"/>
                </a:solidFill>
                <a:latin typeface="+mj-lt"/>
              </a:rPr>
              <a:t> on under Work-Life Services.</a:t>
            </a:r>
            <a:endParaRPr lang="en-US" sz="1400" i="0" u="none" strike="noStrike" baseline="0" dirty="0">
              <a:solidFill>
                <a:srgbClr val="2B4A5E"/>
              </a:solidFill>
              <a:latin typeface="+mj-lt"/>
            </a:endParaRPr>
          </a:p>
          <a:p>
            <a:pPr algn="just"/>
            <a:endParaRPr lang="en-US" sz="1400" dirty="0">
              <a:solidFill>
                <a:srgbClr val="2B4A5E"/>
              </a:solidFill>
              <a:latin typeface="+mj-lt"/>
              <a:ea typeface="Calibri" panose="020F0502020204030204" pitchFamily="34" charset="0"/>
            </a:endParaRPr>
          </a:p>
        </p:txBody>
      </p:sp>
      <p:cxnSp>
        <p:nvCxnSpPr>
          <p:cNvPr id="19" name="Straight Connector 18">
            <a:extLst>
              <a:ext uri="{FF2B5EF4-FFF2-40B4-BE49-F238E27FC236}">
                <a16:creationId xmlns:a16="http://schemas.microsoft.com/office/drawing/2014/main" id="{71DCC015-9B3B-4C16-97C4-C968BC56B86B}"/>
              </a:ext>
            </a:extLst>
          </p:cNvPr>
          <p:cNvCxnSpPr>
            <a:cxnSpLocks/>
          </p:cNvCxnSpPr>
          <p:nvPr/>
        </p:nvCxnSpPr>
        <p:spPr>
          <a:xfrm>
            <a:off x="2394007" y="9181650"/>
            <a:ext cx="207938"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592DED2-E0A4-43D7-A8A6-13D7EDD2ABFD}"/>
              </a:ext>
            </a:extLst>
          </p:cNvPr>
          <p:cNvCxnSpPr>
            <a:cxnSpLocks/>
          </p:cNvCxnSpPr>
          <p:nvPr/>
        </p:nvCxnSpPr>
        <p:spPr>
          <a:xfrm>
            <a:off x="3814272" y="9197018"/>
            <a:ext cx="207938"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0787328-61BA-4EBE-B5C1-798E07337670}"/>
              </a:ext>
            </a:extLst>
          </p:cNvPr>
          <p:cNvCxnSpPr>
            <a:cxnSpLocks/>
          </p:cNvCxnSpPr>
          <p:nvPr/>
        </p:nvCxnSpPr>
        <p:spPr>
          <a:xfrm>
            <a:off x="5266555" y="9188054"/>
            <a:ext cx="207938"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7512F07-37DB-49C6-B8C0-1F4E18F63634}"/>
              </a:ext>
            </a:extLst>
          </p:cNvPr>
          <p:cNvCxnSpPr>
            <a:cxnSpLocks/>
          </p:cNvCxnSpPr>
          <p:nvPr/>
        </p:nvCxnSpPr>
        <p:spPr>
          <a:xfrm>
            <a:off x="6684693" y="9180369"/>
            <a:ext cx="207938"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4084F78-71B2-4497-994E-D6705607E213}"/>
              </a:ext>
            </a:extLst>
          </p:cNvPr>
          <p:cNvCxnSpPr>
            <a:cxnSpLocks/>
          </p:cNvCxnSpPr>
          <p:nvPr/>
        </p:nvCxnSpPr>
        <p:spPr>
          <a:xfrm>
            <a:off x="725299" y="9203422"/>
            <a:ext cx="207938" cy="0"/>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3D9CF53A-10F4-479E-9521-C7CFACE7B90C}"/>
              </a:ext>
            </a:extLst>
          </p:cNvPr>
          <p:cNvPicPr>
            <a:picLocks noChangeAspect="1"/>
          </p:cNvPicPr>
          <p:nvPr/>
        </p:nvPicPr>
        <p:blipFill>
          <a:blip r:embed="rId2"/>
          <a:stretch>
            <a:fillRect/>
          </a:stretch>
        </p:blipFill>
        <p:spPr>
          <a:xfrm>
            <a:off x="1970652" y="2347263"/>
            <a:ext cx="5771434" cy="4498604"/>
          </a:xfrm>
          <a:prstGeom prst="rect">
            <a:avLst/>
          </a:prstGeom>
        </p:spPr>
      </p:pic>
      <p:pic>
        <p:nvPicPr>
          <p:cNvPr id="5" name="Picture 4">
            <a:extLst>
              <a:ext uri="{FF2B5EF4-FFF2-40B4-BE49-F238E27FC236}">
                <a16:creationId xmlns:a16="http://schemas.microsoft.com/office/drawing/2014/main" id="{448829FC-B1EA-41A8-8B1B-2514AB0EF819}"/>
              </a:ext>
            </a:extLst>
          </p:cNvPr>
          <p:cNvPicPr>
            <a:picLocks noChangeAspect="1"/>
          </p:cNvPicPr>
          <p:nvPr/>
        </p:nvPicPr>
        <p:blipFill>
          <a:blip r:embed="rId3"/>
          <a:stretch>
            <a:fillRect/>
          </a:stretch>
        </p:blipFill>
        <p:spPr>
          <a:xfrm>
            <a:off x="2758030" y="2718463"/>
            <a:ext cx="4313831" cy="3498125"/>
          </a:xfrm>
          <a:prstGeom prst="rect">
            <a:avLst/>
          </a:prstGeom>
        </p:spPr>
      </p:pic>
      <p:sp>
        <p:nvSpPr>
          <p:cNvPr id="24" name="TextBox 23">
            <a:extLst>
              <a:ext uri="{FF2B5EF4-FFF2-40B4-BE49-F238E27FC236}">
                <a16:creationId xmlns:a16="http://schemas.microsoft.com/office/drawing/2014/main" id="{4F323E1B-C4B6-44AF-AF9A-CEF204A84C50}"/>
              </a:ext>
            </a:extLst>
          </p:cNvPr>
          <p:cNvSpPr txBox="1"/>
          <p:nvPr/>
        </p:nvSpPr>
        <p:spPr>
          <a:xfrm>
            <a:off x="394988" y="3686245"/>
            <a:ext cx="2063459" cy="553998"/>
          </a:xfrm>
          <a:prstGeom prst="rect">
            <a:avLst/>
          </a:prstGeom>
          <a:noFill/>
          <a:ln w="28575">
            <a:solidFill>
              <a:srgbClr val="8FC7D1"/>
            </a:solidFill>
          </a:ln>
        </p:spPr>
        <p:txBody>
          <a:bodyPr wrap="square" rtlCol="0">
            <a:spAutoFit/>
          </a:bodyPr>
          <a:lstStyle/>
          <a:p>
            <a:pPr algn="ctr"/>
            <a:r>
              <a:rPr lang="en-US" sz="1000" dirty="0">
                <a:solidFill>
                  <a:srgbClr val="2B4A5E"/>
                </a:solidFill>
                <a:latin typeface="+mj-lt"/>
              </a:rPr>
              <a:t>The webinar topics are provided in the communications calendar at the end of this document. </a:t>
            </a:r>
          </a:p>
        </p:txBody>
      </p:sp>
      <p:sp>
        <p:nvSpPr>
          <p:cNvPr id="26" name="Rectangle 25">
            <a:extLst>
              <a:ext uri="{FF2B5EF4-FFF2-40B4-BE49-F238E27FC236}">
                <a16:creationId xmlns:a16="http://schemas.microsoft.com/office/drawing/2014/main" id="{6F992AAF-3603-4302-9BE6-7D0895521EDF}"/>
              </a:ext>
            </a:extLst>
          </p:cNvPr>
          <p:cNvSpPr/>
          <p:nvPr/>
        </p:nvSpPr>
        <p:spPr>
          <a:xfrm>
            <a:off x="4252852" y="3692465"/>
            <a:ext cx="1034189" cy="391886"/>
          </a:xfrm>
          <a:prstGeom prst="rect">
            <a:avLst/>
          </a:prstGeom>
          <a:noFill/>
          <a:ln w="57150">
            <a:solidFill>
              <a:srgbClr val="8FC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A3FAB62B-E464-4010-B660-D15B779D2B86}"/>
              </a:ext>
            </a:extLst>
          </p:cNvPr>
          <p:cNvCxnSpPr>
            <a:cxnSpLocks/>
          </p:cNvCxnSpPr>
          <p:nvPr/>
        </p:nvCxnSpPr>
        <p:spPr>
          <a:xfrm>
            <a:off x="2363693" y="3692465"/>
            <a:ext cx="1889158" cy="0"/>
          </a:xfrm>
          <a:prstGeom prst="straightConnector1">
            <a:avLst/>
          </a:prstGeom>
          <a:ln w="38100">
            <a:solidFill>
              <a:srgbClr val="8FC7D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596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368BFD7-E7BA-49D0-94A5-633E26CFA7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18007" y="3933367"/>
            <a:ext cx="5110142" cy="4582375"/>
          </a:xfrm>
          <a:prstGeom prst="rect">
            <a:avLst/>
          </a:prstGeom>
        </p:spPr>
      </p:pic>
      <p:sp>
        <p:nvSpPr>
          <p:cNvPr id="32" name="Rectangle: Rounded Corners 31">
            <a:extLst>
              <a:ext uri="{FF2B5EF4-FFF2-40B4-BE49-F238E27FC236}">
                <a16:creationId xmlns:a16="http://schemas.microsoft.com/office/drawing/2014/main" id="{438D7233-9E67-4717-82AA-B51471E25725}"/>
              </a:ext>
            </a:extLst>
          </p:cNvPr>
          <p:cNvSpPr/>
          <p:nvPr/>
        </p:nvSpPr>
        <p:spPr>
          <a:xfrm>
            <a:off x="0" y="4135806"/>
            <a:ext cx="2263443" cy="415767"/>
          </a:xfrm>
          <a:prstGeom prst="roundRect">
            <a:avLst>
              <a:gd name="adj" fmla="val 1833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288" rIns="91440" bIns="0" rtlCol="0" anchor="ctr">
            <a:noAutofit/>
          </a:bodyPr>
          <a:lstStyle/>
          <a:p>
            <a:pPr marL="0" marR="0" lvl="0" indent="0" algn="r" defTabSz="457200" rtl="0" eaLnBrk="1" fontAlgn="auto" latinLnBrk="0" hangingPunct="1">
              <a:lnSpc>
                <a:spcPct val="8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224C61"/>
                </a:solidFill>
                <a:effectLst/>
                <a:uLnTx/>
                <a:uFillTx/>
                <a:latin typeface="Calibri Light" panose="020F0302020204030204" pitchFamily="34" charset="0"/>
                <a:cs typeface="Calibri Light" panose="020F0302020204030204" pitchFamily="34" charset="0"/>
              </a:rPr>
              <a:t>Coaching and </a:t>
            </a:r>
          </a:p>
          <a:p>
            <a:pPr marL="0" marR="0" lvl="0" indent="0" algn="r" defTabSz="457200" rtl="0" eaLnBrk="1" fontAlgn="auto" latinLnBrk="0" hangingPunct="1">
              <a:lnSpc>
                <a:spcPct val="8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224C61"/>
                </a:solidFill>
                <a:effectLst/>
                <a:uLnTx/>
                <a:uFillTx/>
                <a:latin typeface="Calibri Light" panose="020F0302020204030204" pitchFamily="34" charset="0"/>
                <a:cs typeface="Calibri Light" panose="020F0302020204030204" pitchFamily="34" charset="0"/>
              </a:rPr>
              <a:t>Short-Term Counseling </a:t>
            </a:r>
          </a:p>
        </p:txBody>
      </p:sp>
      <p:sp>
        <p:nvSpPr>
          <p:cNvPr id="9" name="Slide Number Placeholder 8">
            <a:extLst>
              <a:ext uri="{FF2B5EF4-FFF2-40B4-BE49-F238E27FC236}">
                <a16:creationId xmlns:a16="http://schemas.microsoft.com/office/drawing/2014/main" id="{F2E6C692-B9DB-41F9-9541-94DDA4F415D1}"/>
              </a:ext>
            </a:extLst>
          </p:cNvPr>
          <p:cNvSpPr>
            <a:spLocks noGrp="1"/>
          </p:cNvSpPr>
          <p:nvPr>
            <p:ph type="sldNum" sz="quarter" idx="4"/>
          </p:nvPr>
        </p:nvSpPr>
        <p:spPr/>
        <p:txBody>
          <a:bodyPr/>
          <a:lstStyle/>
          <a:p>
            <a:pPr defTabSz="502920">
              <a:defRPr/>
            </a:pPr>
            <a:fld id="{933897B4-89D3-4400-BFAE-82AED722F1DB}" type="slidenum">
              <a:rPr lang="en-US">
                <a:solidFill>
                  <a:prstClr val="black">
                    <a:tint val="75000"/>
                  </a:prstClr>
                </a:solidFill>
                <a:latin typeface="Calibri" panose="020F0502020204030204"/>
              </a:rPr>
              <a:pPr defTabSz="502920">
                <a:defRPr/>
              </a:pPr>
              <a:t>2</a:t>
            </a:fld>
            <a:endParaRPr lang="en-US">
              <a:solidFill>
                <a:prstClr val="black">
                  <a:tint val="75000"/>
                </a:prstClr>
              </a:solidFill>
              <a:latin typeface="Calibri" panose="020F0502020204030204"/>
            </a:endParaRPr>
          </a:p>
        </p:txBody>
      </p:sp>
      <p:sp>
        <p:nvSpPr>
          <p:cNvPr id="37" name="Date Placeholder 3">
            <a:extLst>
              <a:ext uri="{FF2B5EF4-FFF2-40B4-BE49-F238E27FC236}">
                <a16:creationId xmlns:a16="http://schemas.microsoft.com/office/drawing/2014/main" id="{7DF96132-D1B8-4014-AF88-3780494DD8DD}"/>
              </a:ext>
            </a:extLst>
          </p:cNvPr>
          <p:cNvSpPr>
            <a:spLocks noGrp="1"/>
          </p:cNvSpPr>
          <p:nvPr>
            <p:ph type="dt" sz="half" idx="4294967295"/>
          </p:nvPr>
        </p:nvSpPr>
        <p:spPr>
          <a:xfrm>
            <a:off x="0" y="9626600"/>
            <a:ext cx="1182688" cy="236538"/>
          </a:xfrm>
          <a:prstGeom prst="rect">
            <a:avLst/>
          </a:prstGeom>
        </p:spPr>
        <p:txBody>
          <a:bodyPr anchor="b"/>
          <a:lstStyle>
            <a:lvl1pPr>
              <a:defRPr sz="880">
                <a:solidFill>
                  <a:schemeClr val="tx1">
                    <a:lumMod val="75000"/>
                    <a:lumOff val="25000"/>
                  </a:schemeClr>
                </a:solidFill>
              </a:defRPr>
            </a:lvl1pPr>
          </a:lstStyle>
          <a:p>
            <a:r>
              <a:rPr lang="en-US">
                <a:sym typeface="Symbol" panose="05050102010706020507" pitchFamily="18" charset="2"/>
              </a:rPr>
              <a:t>2022 Uprise Health</a:t>
            </a:r>
            <a:endParaRPr lang="en-US"/>
          </a:p>
        </p:txBody>
      </p:sp>
      <p:sp>
        <p:nvSpPr>
          <p:cNvPr id="43" name="TextBox 42">
            <a:extLst>
              <a:ext uri="{FF2B5EF4-FFF2-40B4-BE49-F238E27FC236}">
                <a16:creationId xmlns:a16="http://schemas.microsoft.com/office/drawing/2014/main" id="{56C8D6B4-1622-4B2D-A2A8-87A324F81E82}"/>
              </a:ext>
            </a:extLst>
          </p:cNvPr>
          <p:cNvSpPr txBox="1"/>
          <p:nvPr/>
        </p:nvSpPr>
        <p:spPr>
          <a:xfrm>
            <a:off x="394988" y="1432404"/>
            <a:ext cx="6964817" cy="1600438"/>
          </a:xfrm>
          <a:prstGeom prst="rect">
            <a:avLst/>
          </a:prstGeom>
          <a:noFill/>
        </p:spPr>
        <p:txBody>
          <a:bodyPr wrap="square" rtlCol="0">
            <a:spAutoFit/>
          </a:bodyPr>
          <a:lstStyle/>
          <a:p>
            <a:pPr algn="just" defTabSz="502920">
              <a:defRPr/>
            </a:pPr>
            <a:r>
              <a:rPr lang="en-US" sz="1400" dirty="0">
                <a:solidFill>
                  <a:srgbClr val="224C61"/>
                </a:solidFill>
                <a:latin typeface="Calibri Light" panose="020F0302020204030204"/>
                <a:ea typeface="Calibri" panose="020F0502020204030204" pitchFamily="34" charset="0"/>
                <a:cs typeface="Times New Roman" panose="02020603050405020304" pitchFamily="18" charset="0"/>
              </a:rPr>
              <a:t>Uprise Health offers a comprehensive suite of solutions that surround members with a full system of support. Our EAP offers resources to address issues that may be impacting a member’s mental health and their ability to be focused and productive at work and at home. </a:t>
            </a:r>
          </a:p>
          <a:p>
            <a:pPr algn="just" defTabSz="502920">
              <a:defRPr/>
            </a:pPr>
            <a:endParaRPr lang="en-US" sz="1400" dirty="0">
              <a:solidFill>
                <a:srgbClr val="224C61"/>
              </a:solidFill>
              <a:latin typeface="Calibri Light" panose="020F0302020204030204"/>
              <a:ea typeface="Calibri" panose="020F0502020204030204" pitchFamily="34" charset="0"/>
              <a:cs typeface="Times New Roman" panose="02020603050405020304" pitchFamily="18" charset="0"/>
            </a:endParaRPr>
          </a:p>
          <a:p>
            <a:pPr algn="just" defTabSz="502920">
              <a:defRPr/>
            </a:pPr>
            <a:r>
              <a:rPr lang="en-US" sz="1400" dirty="0">
                <a:solidFill>
                  <a:srgbClr val="224C61"/>
                </a:solidFill>
                <a:latin typeface="Calibri Light" panose="020F0302020204030204"/>
                <a:ea typeface="Calibri" panose="020F0502020204030204" pitchFamily="34" charset="0"/>
                <a:cs typeface="Times New Roman" panose="02020603050405020304" pitchFamily="18" charset="0"/>
              </a:rPr>
              <a:t>These services also act as an easy entry point into the program. In fact, members who engage in other services available within the EAP (e.g., webinars, work-life support, online peer support groups) are often more comfortable accessing counseling when they are in need.  </a:t>
            </a:r>
          </a:p>
        </p:txBody>
      </p:sp>
      <p:sp>
        <p:nvSpPr>
          <p:cNvPr id="6" name="Title 5">
            <a:extLst>
              <a:ext uri="{FF2B5EF4-FFF2-40B4-BE49-F238E27FC236}">
                <a16:creationId xmlns:a16="http://schemas.microsoft.com/office/drawing/2014/main" id="{5F16678F-17E4-4691-A6A3-E85DAECB7438}"/>
              </a:ext>
            </a:extLst>
          </p:cNvPr>
          <p:cNvSpPr>
            <a:spLocks noGrp="1"/>
          </p:cNvSpPr>
          <p:nvPr>
            <p:ph type="title"/>
          </p:nvPr>
        </p:nvSpPr>
        <p:spPr/>
        <p:txBody>
          <a:bodyPr/>
          <a:lstStyle/>
          <a:p>
            <a:r>
              <a:rPr lang="en-US"/>
              <a:t>PROGRAM OVERVIEW</a:t>
            </a:r>
          </a:p>
        </p:txBody>
      </p:sp>
      <p:sp>
        <p:nvSpPr>
          <p:cNvPr id="31" name="TextBox 30">
            <a:extLst>
              <a:ext uri="{FF2B5EF4-FFF2-40B4-BE49-F238E27FC236}">
                <a16:creationId xmlns:a16="http://schemas.microsoft.com/office/drawing/2014/main" id="{0B89F55C-D98D-4E06-8E5A-69FD825C6F41}"/>
              </a:ext>
            </a:extLst>
          </p:cNvPr>
          <p:cNvSpPr txBox="1"/>
          <p:nvPr/>
        </p:nvSpPr>
        <p:spPr>
          <a:xfrm>
            <a:off x="394988" y="3276305"/>
            <a:ext cx="5653947" cy="346249"/>
          </a:xfrm>
          <a:prstGeom prst="rect">
            <a:avLst/>
          </a:prstGeom>
          <a:noFill/>
        </p:spPr>
        <p:txBody>
          <a:bodyPr wrap="square" rtlCol="0">
            <a:spAutoFit/>
          </a:bodyPr>
          <a:lstStyle/>
          <a:p>
            <a:pPr defTabSz="502920">
              <a:defRPr/>
            </a:pPr>
            <a:r>
              <a:rPr lang="en-US" sz="1650" b="1">
                <a:solidFill>
                  <a:srgbClr val="224C61"/>
                </a:solidFill>
                <a:latin typeface="Calibri Light" panose="020F0302020204030204" pitchFamily="34" charset="0"/>
                <a:cs typeface="Calibri Light" panose="020F0302020204030204" pitchFamily="34" charset="0"/>
              </a:rPr>
              <a:t>Anytime. Anywhere support.</a:t>
            </a:r>
          </a:p>
        </p:txBody>
      </p:sp>
      <p:sp>
        <p:nvSpPr>
          <p:cNvPr id="36" name="Rectangle: Rounded Corners 35">
            <a:extLst>
              <a:ext uri="{FF2B5EF4-FFF2-40B4-BE49-F238E27FC236}">
                <a16:creationId xmlns:a16="http://schemas.microsoft.com/office/drawing/2014/main" id="{52A11DBB-977F-466E-8EC9-5BC7851322D9}"/>
              </a:ext>
            </a:extLst>
          </p:cNvPr>
          <p:cNvSpPr/>
          <p:nvPr/>
        </p:nvSpPr>
        <p:spPr>
          <a:xfrm>
            <a:off x="226870" y="6033329"/>
            <a:ext cx="1020767" cy="415767"/>
          </a:xfrm>
          <a:prstGeom prst="roundRect">
            <a:avLst>
              <a:gd name="adj" fmla="val 1833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288" rIns="91440" bIns="0" rtlCol="0" anchor="ctr">
            <a:noAutofit/>
          </a:bodyPr>
          <a:lstStyle/>
          <a:p>
            <a:pPr marL="0" marR="0" lvl="0" indent="0" algn="r" defTabSz="457200" rtl="0" eaLnBrk="1" fontAlgn="auto" latinLnBrk="0" hangingPunct="1">
              <a:lnSpc>
                <a:spcPct val="8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224C61"/>
                </a:solidFill>
                <a:effectLst/>
                <a:uLnTx/>
                <a:uFillTx/>
                <a:latin typeface="Calibri Light" panose="020F0302020204030204" pitchFamily="34" charset="0"/>
                <a:cs typeface="Calibri Light" panose="020F0302020204030204" pitchFamily="34" charset="0"/>
              </a:rPr>
              <a:t>Cris</a:t>
            </a:r>
            <a:r>
              <a:rPr lang="en-US" sz="1200" b="1">
                <a:solidFill>
                  <a:srgbClr val="224C61"/>
                </a:solidFill>
                <a:latin typeface="Calibri Light" panose="020F0302020204030204" pitchFamily="34" charset="0"/>
                <a:cs typeface="Calibri Light" panose="020F0302020204030204" pitchFamily="34" charset="0"/>
              </a:rPr>
              <a:t>is Support</a:t>
            </a:r>
            <a:endParaRPr kumimoji="0" lang="en-US" sz="1200" b="1" i="0" u="none" strike="noStrike" kern="1200" cap="none" spc="0" normalizeH="0" baseline="0" noProof="0">
              <a:ln>
                <a:noFill/>
              </a:ln>
              <a:solidFill>
                <a:srgbClr val="224C61"/>
              </a:solidFill>
              <a:effectLst/>
              <a:uLnTx/>
              <a:uFillTx/>
              <a:latin typeface="Calibri Light" panose="020F0302020204030204" pitchFamily="34" charset="0"/>
              <a:cs typeface="Calibri Light" panose="020F0302020204030204" pitchFamily="34" charset="0"/>
            </a:endParaRPr>
          </a:p>
        </p:txBody>
      </p:sp>
      <p:sp>
        <p:nvSpPr>
          <p:cNvPr id="38" name="Rectangle: Rounded Corners 37">
            <a:extLst>
              <a:ext uri="{FF2B5EF4-FFF2-40B4-BE49-F238E27FC236}">
                <a16:creationId xmlns:a16="http://schemas.microsoft.com/office/drawing/2014/main" id="{A9A08603-45B4-4B03-B55E-8B3CC0D0D1EF}"/>
              </a:ext>
            </a:extLst>
          </p:cNvPr>
          <p:cNvSpPr/>
          <p:nvPr/>
        </p:nvSpPr>
        <p:spPr>
          <a:xfrm>
            <a:off x="5275769" y="7829963"/>
            <a:ext cx="1240286" cy="415767"/>
          </a:xfrm>
          <a:prstGeom prst="roundRect">
            <a:avLst>
              <a:gd name="adj" fmla="val 1833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288" rIns="91440" bIns="0" rtlCol="0" anchor="ctr">
            <a:noAutofit/>
          </a:bodyPr>
          <a:lstStyle/>
          <a:p>
            <a:pPr marL="0" marR="0" lvl="0" indent="0" algn="l" defTabSz="457200" rtl="0" eaLnBrk="1" fontAlgn="auto" latinLnBrk="0" hangingPunct="1">
              <a:lnSpc>
                <a:spcPct val="8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224C61"/>
                </a:solidFill>
                <a:effectLst/>
                <a:uLnTx/>
                <a:uFillTx/>
                <a:latin typeface="Calibri Light" panose="020F0302020204030204" pitchFamily="34" charset="0"/>
                <a:cs typeface="Calibri Light" panose="020F0302020204030204" pitchFamily="34" charset="0"/>
              </a:rPr>
              <a:t>Online Peer Support Groups</a:t>
            </a:r>
          </a:p>
        </p:txBody>
      </p:sp>
      <p:sp>
        <p:nvSpPr>
          <p:cNvPr id="39" name="Rectangle: Rounded Corners 38">
            <a:extLst>
              <a:ext uri="{FF2B5EF4-FFF2-40B4-BE49-F238E27FC236}">
                <a16:creationId xmlns:a16="http://schemas.microsoft.com/office/drawing/2014/main" id="{A357A83C-C663-486A-AE6A-80367B1B35FC}"/>
              </a:ext>
            </a:extLst>
          </p:cNvPr>
          <p:cNvSpPr/>
          <p:nvPr/>
        </p:nvSpPr>
        <p:spPr>
          <a:xfrm>
            <a:off x="5275769" y="4133976"/>
            <a:ext cx="1165502" cy="415767"/>
          </a:xfrm>
          <a:prstGeom prst="roundRect">
            <a:avLst>
              <a:gd name="adj" fmla="val 1833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288" rIns="91440" bIns="0" rtlCol="0" anchor="ctr">
            <a:noAutofit/>
          </a:bodyPr>
          <a:lstStyle/>
          <a:p>
            <a:pPr marL="0" marR="0" lvl="0" indent="0" algn="l" defTabSz="457200" rtl="0" eaLnBrk="1" fontAlgn="auto" latinLnBrk="0" hangingPunct="1">
              <a:lnSpc>
                <a:spcPct val="80000"/>
              </a:lnSpc>
              <a:spcBef>
                <a:spcPts val="0"/>
              </a:spcBef>
              <a:spcAft>
                <a:spcPts val="400"/>
              </a:spcAft>
              <a:buClrTx/>
              <a:buSzTx/>
              <a:buFontTx/>
              <a:buNone/>
              <a:tabLst/>
              <a:defRPr/>
            </a:pPr>
            <a:r>
              <a:rPr lang="en-US" sz="1200" b="1">
                <a:solidFill>
                  <a:srgbClr val="224C61"/>
                </a:solidFill>
                <a:latin typeface="Calibri Light" panose="020F0302020204030204" pitchFamily="34" charset="0"/>
                <a:cs typeface="Calibri Light" panose="020F0302020204030204" pitchFamily="34" charset="0"/>
              </a:rPr>
              <a:t>Financial &amp; Legal Services</a:t>
            </a:r>
            <a:endParaRPr kumimoji="0" lang="en-US" sz="1200" b="1" i="0" u="none" strike="noStrike" kern="1200" cap="none" spc="0" normalizeH="0" baseline="0" noProof="0">
              <a:ln>
                <a:noFill/>
              </a:ln>
              <a:solidFill>
                <a:srgbClr val="224C61"/>
              </a:solidFill>
              <a:effectLst/>
              <a:uLnTx/>
              <a:uFillTx/>
              <a:latin typeface="Calibri Light" panose="020F0302020204030204" pitchFamily="34" charset="0"/>
              <a:cs typeface="Calibri Light" panose="020F0302020204030204" pitchFamily="34" charset="0"/>
            </a:endParaRPr>
          </a:p>
        </p:txBody>
      </p:sp>
      <p:sp>
        <p:nvSpPr>
          <p:cNvPr id="41" name="Rectangle: Rounded Corners 40">
            <a:extLst>
              <a:ext uri="{FF2B5EF4-FFF2-40B4-BE49-F238E27FC236}">
                <a16:creationId xmlns:a16="http://schemas.microsoft.com/office/drawing/2014/main" id="{F9D9A6DC-410E-4945-924E-34BA6F59E7FF}"/>
              </a:ext>
            </a:extLst>
          </p:cNvPr>
          <p:cNvSpPr/>
          <p:nvPr/>
        </p:nvSpPr>
        <p:spPr>
          <a:xfrm>
            <a:off x="6273929" y="6033329"/>
            <a:ext cx="1165502" cy="415767"/>
          </a:xfrm>
          <a:prstGeom prst="roundRect">
            <a:avLst>
              <a:gd name="adj" fmla="val 1833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288" rIns="91440" bIns="0" rtlCol="0" anchor="ctr">
            <a:noAutofit/>
          </a:bodyPr>
          <a:lstStyle/>
          <a:p>
            <a:pPr marL="0" marR="0" lvl="0" indent="0" algn="l" defTabSz="457200" rtl="0" eaLnBrk="1" fontAlgn="auto" latinLnBrk="0" hangingPunct="1">
              <a:lnSpc>
                <a:spcPct val="80000"/>
              </a:lnSpc>
              <a:spcBef>
                <a:spcPts val="0"/>
              </a:spcBef>
              <a:spcAft>
                <a:spcPts val="400"/>
              </a:spcAft>
              <a:buClrTx/>
              <a:buSzTx/>
              <a:buFontTx/>
              <a:buNone/>
              <a:tabLst/>
              <a:defRPr/>
            </a:pPr>
            <a:r>
              <a:rPr kumimoji="0" lang="en-US" sz="1200" b="1" i="0" u="none" strike="noStrike" kern="1200" cap="none" spc="0" normalizeH="0" baseline="0" noProof="0">
                <a:ln>
                  <a:noFill/>
                </a:ln>
                <a:solidFill>
                  <a:srgbClr val="224C61"/>
                </a:solidFill>
                <a:effectLst/>
                <a:uLnTx/>
                <a:uFillTx/>
                <a:latin typeface="Calibri Light" panose="020F0302020204030204" pitchFamily="34" charset="0"/>
                <a:cs typeface="Calibri Light" panose="020F0302020204030204" pitchFamily="34" charset="0"/>
              </a:rPr>
              <a:t>Work-Life Resources</a:t>
            </a:r>
          </a:p>
        </p:txBody>
      </p:sp>
      <p:sp>
        <p:nvSpPr>
          <p:cNvPr id="44" name="Rectangle: Rounded Corners 43">
            <a:extLst>
              <a:ext uri="{FF2B5EF4-FFF2-40B4-BE49-F238E27FC236}">
                <a16:creationId xmlns:a16="http://schemas.microsoft.com/office/drawing/2014/main" id="{EB956E26-55A2-4645-B92A-59A8CDE0DAA2}"/>
              </a:ext>
            </a:extLst>
          </p:cNvPr>
          <p:cNvSpPr/>
          <p:nvPr/>
        </p:nvSpPr>
        <p:spPr>
          <a:xfrm>
            <a:off x="625058" y="7829964"/>
            <a:ext cx="1638385" cy="415767"/>
          </a:xfrm>
          <a:prstGeom prst="roundRect">
            <a:avLst>
              <a:gd name="adj" fmla="val 1833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288" rIns="91440" bIns="0" rtlCol="0" anchor="ctr">
            <a:noAutofit/>
          </a:bodyPr>
          <a:lstStyle/>
          <a:p>
            <a:pPr marL="0" marR="0" lvl="0" indent="0" algn="r" defTabSz="457200" rtl="0" eaLnBrk="1" fontAlgn="auto" latinLnBrk="0" hangingPunct="1">
              <a:lnSpc>
                <a:spcPct val="80000"/>
              </a:lnSpc>
              <a:spcBef>
                <a:spcPts val="0"/>
              </a:spcBef>
              <a:spcAft>
                <a:spcPts val="400"/>
              </a:spcAft>
              <a:buClrTx/>
              <a:buSzTx/>
              <a:buFontTx/>
              <a:buNone/>
              <a:tabLst/>
              <a:defRPr/>
            </a:pPr>
            <a:r>
              <a:rPr lang="en-US" sz="1200" b="1">
                <a:solidFill>
                  <a:srgbClr val="224C61"/>
                </a:solidFill>
                <a:latin typeface="Calibri Light" panose="020F0302020204030204" pitchFamily="34" charset="0"/>
                <a:cs typeface="Calibri Light" panose="020F0302020204030204" pitchFamily="34" charset="0"/>
              </a:rPr>
              <a:t>Communications &amp; Training</a:t>
            </a:r>
            <a:endParaRPr kumimoji="0" lang="en-US" sz="1200" b="1" i="0" u="none" strike="noStrike" kern="1200" cap="none" spc="0" normalizeH="0" baseline="0" noProof="0">
              <a:ln>
                <a:noFill/>
              </a:ln>
              <a:solidFill>
                <a:srgbClr val="224C61"/>
              </a:solidFill>
              <a:effectLst/>
              <a:uLnTx/>
              <a:uFillTx/>
              <a:latin typeface="Calibri Light" panose="020F0302020204030204" pitchFamily="34" charset="0"/>
              <a:cs typeface="Calibri Light" panose="020F0302020204030204" pitchFamily="34" charset="0"/>
            </a:endParaRPr>
          </a:p>
        </p:txBody>
      </p:sp>
      <p:pic>
        <p:nvPicPr>
          <p:cNvPr id="45" name="Picture 44">
            <a:extLst>
              <a:ext uri="{FF2B5EF4-FFF2-40B4-BE49-F238E27FC236}">
                <a16:creationId xmlns:a16="http://schemas.microsoft.com/office/drawing/2014/main" id="{8581AA1A-CE53-4ED1-AD35-E806B06308D3}"/>
              </a:ext>
            </a:extLst>
          </p:cNvPr>
          <p:cNvPicPr>
            <a:picLocks noChangeAspect="1"/>
          </p:cNvPicPr>
          <p:nvPr/>
        </p:nvPicPr>
        <p:blipFill rotWithShape="1">
          <a:blip r:embed="rId3"/>
          <a:srcRect l="6550" t="6546" r="7199" b="1985"/>
          <a:stretch/>
        </p:blipFill>
        <p:spPr>
          <a:xfrm>
            <a:off x="2792401" y="5251253"/>
            <a:ext cx="1936764" cy="1931536"/>
          </a:xfrm>
          <a:prstGeom prst="ellipse">
            <a:avLst/>
          </a:prstGeom>
        </p:spPr>
      </p:pic>
    </p:spTree>
    <p:extLst>
      <p:ext uri="{BB962C8B-B14F-4D97-AF65-F5344CB8AC3E}">
        <p14:creationId xmlns:p14="http://schemas.microsoft.com/office/powerpoint/2010/main" val="1910066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4938B-C88E-4268-9CCA-50FE11683D84}"/>
              </a:ext>
            </a:extLst>
          </p:cNvPr>
          <p:cNvSpPr>
            <a:spLocks noGrp="1"/>
          </p:cNvSpPr>
          <p:nvPr>
            <p:ph type="title"/>
          </p:nvPr>
        </p:nvSpPr>
        <p:spPr/>
        <p:txBody>
          <a:bodyPr/>
          <a:lstStyle/>
          <a:p>
            <a:r>
              <a:rPr lang="en-US" dirty="0">
                <a:solidFill>
                  <a:schemeClr val="tx1"/>
                </a:solidFill>
              </a:rPr>
              <a:t>SUMMARY OF SERVICES</a:t>
            </a:r>
          </a:p>
        </p:txBody>
      </p:sp>
      <p:sp>
        <p:nvSpPr>
          <p:cNvPr id="6" name="Title 4">
            <a:extLst>
              <a:ext uri="{FF2B5EF4-FFF2-40B4-BE49-F238E27FC236}">
                <a16:creationId xmlns:a16="http://schemas.microsoft.com/office/drawing/2014/main" id="{58CCFC2B-2DA7-44C3-9ECD-2D937AD8C769}"/>
              </a:ext>
            </a:extLst>
          </p:cNvPr>
          <p:cNvSpPr txBox="1">
            <a:spLocks/>
          </p:cNvSpPr>
          <p:nvPr/>
        </p:nvSpPr>
        <p:spPr>
          <a:xfrm>
            <a:off x="538638" y="393976"/>
            <a:ext cx="3504724" cy="354841"/>
          </a:xfrm>
          <a:prstGeom prst="rect">
            <a:avLst/>
          </a:prstGeom>
        </p:spPr>
        <p:txBody>
          <a:bodyPr vert="horz" lIns="100584" tIns="50292" rIns="100584" bIns="50292"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754380">
              <a:defRPr/>
            </a:pPr>
            <a:r>
              <a:rPr lang="en-US" sz="2200" dirty="0">
                <a:solidFill>
                  <a:srgbClr val="224C61"/>
                </a:solidFill>
                <a:latin typeface="Calibri" panose="020F0502020204030204"/>
              </a:rPr>
              <a:t> </a:t>
            </a:r>
          </a:p>
        </p:txBody>
      </p:sp>
      <p:sp>
        <p:nvSpPr>
          <p:cNvPr id="32" name="TextBox 31">
            <a:extLst>
              <a:ext uri="{FF2B5EF4-FFF2-40B4-BE49-F238E27FC236}">
                <a16:creationId xmlns:a16="http://schemas.microsoft.com/office/drawing/2014/main" id="{3F95BC23-5242-494F-B7DE-A59ECF5D2B9E}"/>
              </a:ext>
            </a:extLst>
          </p:cNvPr>
          <p:cNvSpPr txBox="1"/>
          <p:nvPr/>
        </p:nvSpPr>
        <p:spPr>
          <a:xfrm>
            <a:off x="406711" y="1289135"/>
            <a:ext cx="6279420" cy="6703117"/>
          </a:xfrm>
          <a:prstGeom prst="rect">
            <a:avLst/>
          </a:prstGeom>
          <a:noFill/>
        </p:spPr>
        <p:txBody>
          <a:bodyPr wrap="square">
            <a:spAutoFit/>
          </a:bodyPr>
          <a:lstStyle/>
          <a:p>
            <a:pPr>
              <a:lnSpc>
                <a:spcPct val="107000"/>
              </a:lnSpc>
              <a:spcAft>
                <a:spcPts val="880"/>
              </a:spcAft>
            </a:pPr>
            <a:br>
              <a:rPr lang="en-US" sz="1320" dirty="0">
                <a:solidFill>
                  <a:srgbClr val="224C61"/>
                </a:solidFill>
                <a:latin typeface="+mj-lt"/>
                <a:ea typeface="Calibri" panose="020F0502020204030204" pitchFamily="34" charset="0"/>
                <a:cs typeface="Times New Roman" panose="02020603050405020304" pitchFamily="18" charset="0"/>
              </a:rPr>
            </a:br>
            <a:r>
              <a:rPr lang="en-US" sz="1540" dirty="0">
                <a:solidFill>
                  <a:srgbClr val="224C61"/>
                </a:solidFill>
                <a:latin typeface="+mj-lt"/>
                <a:ea typeface="Calibri" panose="020F0502020204030204" pitchFamily="34" charset="0"/>
                <a:cs typeface="Times New Roman" panose="02020603050405020304" pitchFamily="18" charset="0"/>
              </a:rPr>
              <a:t>For the Worksite Leadership, Supervisors, and Managers</a:t>
            </a:r>
          </a:p>
          <a:p>
            <a:pPr marL="377190" indent="-377190">
              <a:lnSpc>
                <a:spcPct val="107000"/>
              </a:lnSpc>
              <a:buFont typeface="Symbol" panose="05050102010706020507" pitchFamily="18" charset="2"/>
              <a:buChar char=""/>
            </a:pPr>
            <a:r>
              <a:rPr lang="en-US" sz="1320" b="1" dirty="0">
                <a:solidFill>
                  <a:srgbClr val="224C61"/>
                </a:solidFill>
                <a:latin typeface="+mj-lt"/>
                <a:ea typeface="Calibri" panose="020F0502020204030204" pitchFamily="34" charset="0"/>
                <a:cs typeface="Times New Roman" panose="02020603050405020304" pitchFamily="18" charset="0"/>
              </a:rPr>
              <a:t>3 Coaching sessions per year </a:t>
            </a:r>
          </a:p>
          <a:p>
            <a:pPr marL="377190" indent="-377190">
              <a:lnSpc>
                <a:spcPct val="107000"/>
              </a:lnSpc>
              <a:buFont typeface="Symbol" panose="05050102010706020507" pitchFamily="18" charset="2"/>
              <a:buChar char=""/>
            </a:pPr>
            <a:r>
              <a:rPr lang="en-US" sz="1320" b="1" dirty="0">
                <a:solidFill>
                  <a:srgbClr val="224C61"/>
                </a:solidFill>
                <a:latin typeface="+mj-lt"/>
                <a:ea typeface="Calibri" panose="020F0502020204030204" pitchFamily="34" charset="0"/>
                <a:cs typeface="Times New Roman" panose="02020603050405020304" pitchFamily="18" charset="0"/>
              </a:rPr>
              <a:t>3 Short-term counseling sessions per issue </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Unlimited phone consultations for supervisors or HR </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Self-guided and coach-guided skill building</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Access to clinical staff supported by a national network of providers</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Recorded employee and supervisor orientations </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Resource materials for supervisors and members  </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Monthly newsletters and webinars</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Monthly mental health training series</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Support for benefit/wellness fairs </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Process development for workplace policies </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Management referral packets, coaching and return-to-work planning </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DOT/SAP Evaluations </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Unlimited access to online topical trainings and work-life portal</a:t>
            </a:r>
          </a:p>
          <a:p>
            <a:pPr marL="377190" indent="-377190">
              <a:lnSpc>
                <a:spcPct val="107000"/>
              </a:lnSpc>
              <a:spcAft>
                <a:spcPts val="880"/>
              </a:spcAft>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Critical Incident Response (CIRs) </a:t>
            </a:r>
            <a:r>
              <a:rPr lang="en-US" sz="1320" i="1" dirty="0">
                <a:solidFill>
                  <a:srgbClr val="224C61"/>
                </a:solidFill>
                <a:latin typeface="+mj-lt"/>
                <a:ea typeface="Calibri" panose="020F0502020204030204" pitchFamily="34" charset="0"/>
                <a:cs typeface="Times New Roman" panose="02020603050405020304" pitchFamily="18" charset="0"/>
              </a:rPr>
              <a:t>– additional fees may apply</a:t>
            </a:r>
          </a:p>
          <a:p>
            <a:pPr>
              <a:lnSpc>
                <a:spcPct val="107000"/>
              </a:lnSpc>
              <a:spcAft>
                <a:spcPts val="880"/>
              </a:spcAft>
            </a:pPr>
            <a:r>
              <a:rPr lang="en-US" sz="1320" dirty="0">
                <a:solidFill>
                  <a:srgbClr val="224C61"/>
                </a:solidFill>
                <a:latin typeface="+mj-lt"/>
                <a:ea typeface="Calibri" panose="020F0502020204030204" pitchFamily="34" charset="0"/>
                <a:cs typeface="Times New Roman" panose="02020603050405020304" pitchFamily="18" charset="0"/>
              </a:rPr>
              <a:t> </a:t>
            </a:r>
          </a:p>
          <a:p>
            <a:pPr>
              <a:lnSpc>
                <a:spcPct val="107000"/>
              </a:lnSpc>
              <a:spcAft>
                <a:spcPts val="880"/>
              </a:spcAft>
            </a:pPr>
            <a:r>
              <a:rPr lang="en-US" sz="1540" dirty="0">
                <a:solidFill>
                  <a:srgbClr val="224C61"/>
                </a:solidFill>
                <a:latin typeface="+mj-lt"/>
                <a:ea typeface="Calibri" panose="020F0502020204030204" pitchFamily="34" charset="0"/>
                <a:cs typeface="Times New Roman" panose="02020603050405020304" pitchFamily="18" charset="0"/>
              </a:rPr>
              <a:t>For Employees, Members, and Household Family Members </a:t>
            </a:r>
          </a:p>
          <a:p>
            <a:pPr marL="377190" indent="-377190">
              <a:lnSpc>
                <a:spcPct val="107000"/>
              </a:lnSpc>
              <a:buFont typeface="Symbol" panose="05050102010706020507" pitchFamily="18" charset="2"/>
              <a:buChar char=""/>
            </a:pPr>
            <a:r>
              <a:rPr lang="en-US" sz="1320" b="1" dirty="0">
                <a:solidFill>
                  <a:srgbClr val="224C61"/>
                </a:solidFill>
                <a:latin typeface="+mj-lt"/>
                <a:ea typeface="Calibri" panose="020F0502020204030204" pitchFamily="34" charset="0"/>
                <a:cs typeface="Times New Roman" panose="02020603050405020304" pitchFamily="18" charset="0"/>
              </a:rPr>
              <a:t>3 Coaching sessions per year </a:t>
            </a:r>
          </a:p>
          <a:p>
            <a:pPr marL="377190" indent="-377190">
              <a:lnSpc>
                <a:spcPct val="107000"/>
              </a:lnSpc>
              <a:buFont typeface="Symbol" panose="05050102010706020507" pitchFamily="18" charset="2"/>
              <a:buChar char=""/>
            </a:pPr>
            <a:r>
              <a:rPr lang="en-US" sz="1320" b="1" dirty="0">
                <a:solidFill>
                  <a:srgbClr val="224C61"/>
                </a:solidFill>
                <a:latin typeface="+mj-lt"/>
                <a:ea typeface="Calibri" panose="020F0502020204030204" pitchFamily="34" charset="0"/>
                <a:cs typeface="Times New Roman" panose="02020603050405020304" pitchFamily="18" charset="0"/>
              </a:rPr>
              <a:t>3 Short-term counseling sessions per issue  </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24/7/365 crisis support</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Unlimited access to online topical trainings and work-life portal</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Dependent and household member coverage</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Self-guided and coach-guided and skill building</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Monthly mental health training series</a:t>
            </a:r>
          </a:p>
          <a:p>
            <a:pPr marL="377190" indent="-377190">
              <a:lnSpc>
                <a:spcPct val="107000"/>
              </a:lnSpc>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Online peer support groups</a:t>
            </a:r>
          </a:p>
          <a:p>
            <a:pPr marL="377190" indent="-377190">
              <a:lnSpc>
                <a:spcPct val="107000"/>
              </a:lnSpc>
              <a:spcAft>
                <a:spcPts val="880"/>
              </a:spcAft>
              <a:buFont typeface="Symbol" panose="05050102010706020507" pitchFamily="18" charset="2"/>
              <a:buChar char=""/>
            </a:pPr>
            <a:r>
              <a:rPr lang="en-US" sz="1320" dirty="0">
                <a:solidFill>
                  <a:srgbClr val="224C61"/>
                </a:solidFill>
                <a:latin typeface="+mj-lt"/>
                <a:ea typeface="Calibri" panose="020F0502020204030204" pitchFamily="34" charset="0"/>
                <a:cs typeface="Times New Roman" panose="02020603050405020304" pitchFamily="18" charset="0"/>
              </a:rPr>
              <a:t>Emotional check-ins with AI chatbot</a:t>
            </a:r>
          </a:p>
        </p:txBody>
      </p:sp>
      <p:sp>
        <p:nvSpPr>
          <p:cNvPr id="7" name="Rectangle: Rounded Corners 6">
            <a:extLst>
              <a:ext uri="{FF2B5EF4-FFF2-40B4-BE49-F238E27FC236}">
                <a16:creationId xmlns:a16="http://schemas.microsoft.com/office/drawing/2014/main" id="{471C2A37-564B-4634-94E1-255AC5C118A7}"/>
              </a:ext>
            </a:extLst>
          </p:cNvPr>
          <p:cNvSpPr/>
          <p:nvPr/>
        </p:nvSpPr>
        <p:spPr>
          <a:xfrm>
            <a:off x="3886200" y="8061963"/>
            <a:ext cx="3665399" cy="1102964"/>
          </a:xfrm>
          <a:prstGeom prst="roundRect">
            <a:avLst>
              <a:gd name="adj" fmla="val 18731"/>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20117" rIns="50292" bIns="50292" rtlCol="0" anchor="t">
            <a:spAutoFit/>
          </a:bodyPr>
          <a:lstStyle/>
          <a:p>
            <a:pPr algn="r"/>
            <a:r>
              <a:rPr lang="en-US" sz="2000" b="1" dirty="0">
                <a:solidFill>
                  <a:srgbClr val="224C61"/>
                </a:solidFill>
                <a:latin typeface="+mj-lt"/>
              </a:rPr>
              <a:t>Get Connected </a:t>
            </a:r>
          </a:p>
          <a:p>
            <a:pPr algn="r"/>
            <a:r>
              <a:rPr lang="en-US" sz="1320" dirty="0">
                <a:solidFill>
                  <a:srgbClr val="224C61"/>
                </a:solidFill>
                <a:latin typeface="+mj-lt"/>
              </a:rPr>
              <a:t>Online: worklife.uprisehealth.com</a:t>
            </a:r>
          </a:p>
          <a:p>
            <a:pPr algn="r"/>
            <a:r>
              <a:rPr lang="en-US" sz="1320" dirty="0">
                <a:solidFill>
                  <a:srgbClr val="224C61"/>
                </a:solidFill>
                <a:latin typeface="+mj-lt"/>
              </a:rPr>
              <a:t> Access Code: worklife</a:t>
            </a:r>
          </a:p>
          <a:p>
            <a:pPr algn="r"/>
            <a:r>
              <a:rPr lang="en-US" sz="1320" dirty="0">
                <a:solidFill>
                  <a:srgbClr val="224C61"/>
                </a:solidFill>
                <a:latin typeface="+mj-lt"/>
              </a:rPr>
              <a:t>Call: 800.386.7055</a:t>
            </a:r>
            <a:r>
              <a:rPr lang="en-US" sz="1320" b="1" dirty="0">
                <a:solidFill>
                  <a:srgbClr val="224C61"/>
                </a:solidFill>
                <a:latin typeface="+mj-lt"/>
              </a:rPr>
              <a:t> </a:t>
            </a:r>
            <a:endParaRPr lang="en-US" sz="1100" dirty="0">
              <a:solidFill>
                <a:srgbClr val="224C61"/>
              </a:solidFill>
              <a:latin typeface="+mj-lt"/>
            </a:endParaRPr>
          </a:p>
        </p:txBody>
      </p:sp>
      <p:pic>
        <p:nvPicPr>
          <p:cNvPr id="8" name="Picture 7">
            <a:extLst>
              <a:ext uri="{FF2B5EF4-FFF2-40B4-BE49-F238E27FC236}">
                <a16:creationId xmlns:a16="http://schemas.microsoft.com/office/drawing/2014/main" id="{1CC797CA-018B-4D15-BBD7-7DA16627D8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88267" y="8249408"/>
            <a:ext cx="719636" cy="729296"/>
          </a:xfrm>
          <a:prstGeom prst="rect">
            <a:avLst/>
          </a:prstGeom>
        </p:spPr>
      </p:pic>
    </p:spTree>
    <p:extLst>
      <p:ext uri="{BB962C8B-B14F-4D97-AF65-F5344CB8AC3E}">
        <p14:creationId xmlns:p14="http://schemas.microsoft.com/office/powerpoint/2010/main" val="2156698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7">
            <a:extLst>
              <a:ext uri="{FF2B5EF4-FFF2-40B4-BE49-F238E27FC236}">
                <a16:creationId xmlns:a16="http://schemas.microsoft.com/office/drawing/2014/main" id="{6C93BE03-4895-4CC6-9F1F-F4E28B5EE840}"/>
              </a:ext>
            </a:extLst>
          </p:cNvPr>
          <p:cNvGraphicFramePr>
            <a:graphicFrameLocks noGrp="1"/>
          </p:cNvGraphicFramePr>
          <p:nvPr>
            <p:extLst>
              <p:ext uri="{D42A27DB-BD31-4B8C-83A1-F6EECF244321}">
                <p14:modId xmlns:p14="http://schemas.microsoft.com/office/powerpoint/2010/main" val="447772202"/>
              </p:ext>
            </p:extLst>
          </p:nvPr>
        </p:nvGraphicFramePr>
        <p:xfrm>
          <a:off x="2011251" y="7770348"/>
          <a:ext cx="3063959" cy="1645920"/>
        </p:xfrm>
        <a:graphic>
          <a:graphicData uri="http://schemas.openxmlformats.org/drawingml/2006/table">
            <a:tbl>
              <a:tblPr firstRow="1" bandRow="1">
                <a:tableStyleId>{5C22544A-7EE6-4342-B048-85BDC9FD1C3A}</a:tableStyleId>
              </a:tblPr>
              <a:tblGrid>
                <a:gridCol w="3063959">
                  <a:extLst>
                    <a:ext uri="{9D8B030D-6E8A-4147-A177-3AD203B41FA5}">
                      <a16:colId xmlns:a16="http://schemas.microsoft.com/office/drawing/2014/main" val="3255447343"/>
                    </a:ext>
                  </a:extLst>
                </a:gridCol>
              </a:tblGrid>
              <a:tr h="492876">
                <a:tc>
                  <a:txBody>
                    <a:bodyPr/>
                    <a:lstStyle/>
                    <a:p>
                      <a:pPr>
                        <a:lnSpc>
                          <a:spcPct val="150000"/>
                        </a:lnSpc>
                      </a:pPr>
                      <a:r>
                        <a:rPr lang="en-US" sz="1200" b="0" dirty="0">
                          <a:solidFill>
                            <a:srgbClr val="224C61"/>
                          </a:solidFill>
                          <a:latin typeface="+mj-lt"/>
                        </a:rPr>
                        <a:t>Login for Employees and Family Members</a:t>
                      </a:r>
                    </a:p>
                    <a:p>
                      <a:pPr>
                        <a:lnSpc>
                          <a:spcPct val="150000"/>
                        </a:lnSpc>
                      </a:pPr>
                      <a:endParaRPr lang="en-US" sz="1200" b="0" dirty="0">
                        <a:solidFill>
                          <a:srgbClr val="224C61"/>
                        </a:solidFill>
                        <a:latin typeface="+mj-lt"/>
                      </a:endParaRPr>
                    </a:p>
                    <a:p>
                      <a:pPr>
                        <a:lnSpc>
                          <a:spcPct val="150000"/>
                        </a:lnSpc>
                      </a:pPr>
                      <a:r>
                        <a:rPr lang="en-US" sz="1200" b="0" dirty="0">
                          <a:solidFill>
                            <a:srgbClr val="224C61"/>
                          </a:solidFill>
                          <a:latin typeface="+mj-lt"/>
                        </a:rPr>
                        <a:t>Login for Supervisors and Managers</a:t>
                      </a:r>
                    </a:p>
                    <a:p>
                      <a:pPr marL="0" marR="0" lvl="0" indent="0" algn="l" defTabSz="777046" rtl="0" eaLnBrk="1" fontAlgn="auto" latinLnBrk="0" hangingPunct="1">
                        <a:lnSpc>
                          <a:spcPct val="150000"/>
                        </a:lnSpc>
                        <a:spcBef>
                          <a:spcPts val="0"/>
                        </a:spcBef>
                        <a:spcAft>
                          <a:spcPts val="0"/>
                        </a:spcAft>
                        <a:buClrTx/>
                        <a:buSzTx/>
                        <a:buFontTx/>
                        <a:buNone/>
                        <a:tabLst/>
                        <a:defRPr/>
                      </a:pPr>
                      <a:endParaRPr lang="en-US" sz="1200" b="0" dirty="0">
                        <a:solidFill>
                          <a:srgbClr val="224C61"/>
                        </a:solidFill>
                        <a:latin typeface="+mj-lt"/>
                      </a:endParaRPr>
                    </a:p>
                    <a:p>
                      <a:pPr marL="0" marR="0" lvl="0" indent="0" algn="l" defTabSz="777046" rtl="0" eaLnBrk="1" fontAlgn="auto" latinLnBrk="0" hangingPunct="1">
                        <a:lnSpc>
                          <a:spcPct val="150000"/>
                        </a:lnSpc>
                        <a:spcBef>
                          <a:spcPts val="0"/>
                        </a:spcBef>
                        <a:spcAft>
                          <a:spcPts val="0"/>
                        </a:spcAft>
                        <a:buClrTx/>
                        <a:buSzTx/>
                        <a:buFontTx/>
                        <a:buNone/>
                        <a:tabLst/>
                        <a:defRPr/>
                      </a:pPr>
                      <a:r>
                        <a:rPr lang="en-US" sz="1200" b="0" dirty="0">
                          <a:solidFill>
                            <a:srgbClr val="224C61"/>
                          </a:solidFill>
                          <a:latin typeface="+mj-lt"/>
                        </a:rPr>
                        <a:t>Phone, Chat, and Email </a:t>
                      </a:r>
                    </a:p>
                    <a:p>
                      <a:endParaRPr lang="en-US" sz="1200" b="0" dirty="0">
                        <a:solidFill>
                          <a:srgbClr val="224C6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0012182"/>
                  </a:ext>
                </a:extLst>
              </a:tr>
            </a:tbl>
          </a:graphicData>
        </a:graphic>
      </p:graphicFrame>
      <p:sp>
        <p:nvSpPr>
          <p:cNvPr id="26" name="Oval 25">
            <a:extLst>
              <a:ext uri="{FF2B5EF4-FFF2-40B4-BE49-F238E27FC236}">
                <a16:creationId xmlns:a16="http://schemas.microsoft.com/office/drawing/2014/main" id="{F375E186-01A2-45B6-A473-87A6CD3D132B}"/>
              </a:ext>
            </a:extLst>
          </p:cNvPr>
          <p:cNvSpPr>
            <a:spLocks noChangeAspect="1"/>
          </p:cNvSpPr>
          <p:nvPr/>
        </p:nvSpPr>
        <p:spPr>
          <a:xfrm rot="8160137">
            <a:off x="5228956" y="7636409"/>
            <a:ext cx="962200" cy="959819"/>
          </a:xfrm>
          <a:prstGeom prst="ellipse">
            <a:avLst/>
          </a:prstGeom>
          <a:gradFill flip="none" rotWithShape="1">
            <a:gsLst>
              <a:gs pos="100000">
                <a:srgbClr val="3C6261"/>
              </a:gs>
              <a:gs pos="0">
                <a:srgbClr val="70A8A7"/>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6AE93BF-931C-4F49-A3BD-3F96F5554932}"/>
              </a:ext>
            </a:extLst>
          </p:cNvPr>
          <p:cNvSpPr>
            <a:spLocks noChangeAspect="1"/>
          </p:cNvSpPr>
          <p:nvPr/>
        </p:nvSpPr>
        <p:spPr>
          <a:xfrm rot="8160137">
            <a:off x="5414842" y="6483199"/>
            <a:ext cx="1678570" cy="1674417"/>
          </a:xfrm>
          <a:prstGeom prst="ellipse">
            <a:avLst/>
          </a:prstGeom>
          <a:solidFill>
            <a:srgbClr val="EAC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FADEA-5F78-451B-9D2D-CF1333D29BFE}"/>
              </a:ext>
            </a:extLst>
          </p:cNvPr>
          <p:cNvSpPr>
            <a:spLocks noGrp="1"/>
          </p:cNvSpPr>
          <p:nvPr>
            <p:ph type="title"/>
          </p:nvPr>
        </p:nvSpPr>
        <p:spPr/>
        <p:txBody>
          <a:bodyPr/>
          <a:lstStyle/>
          <a:p>
            <a:r>
              <a:rPr lang="en-US"/>
              <a:t>HOW TO ACCESS SERVICES</a:t>
            </a:r>
          </a:p>
        </p:txBody>
      </p:sp>
      <p:sp>
        <p:nvSpPr>
          <p:cNvPr id="3" name="Content Placeholder 2">
            <a:extLst>
              <a:ext uri="{FF2B5EF4-FFF2-40B4-BE49-F238E27FC236}">
                <a16:creationId xmlns:a16="http://schemas.microsoft.com/office/drawing/2014/main" id="{E687D7B0-4241-4895-89ED-9AB9CAA7B7DC}"/>
              </a:ext>
            </a:extLst>
          </p:cNvPr>
          <p:cNvSpPr>
            <a:spLocks noGrp="1"/>
          </p:cNvSpPr>
          <p:nvPr>
            <p:ph idx="1"/>
          </p:nvPr>
        </p:nvSpPr>
        <p:spPr>
          <a:xfrm>
            <a:off x="388880" y="1438289"/>
            <a:ext cx="6984007" cy="1492982"/>
          </a:xfrm>
        </p:spPr>
        <p:txBody>
          <a:bodyPr>
            <a:normAutofit/>
          </a:bodyPr>
          <a:lstStyle/>
          <a:p>
            <a:pPr algn="just"/>
            <a:r>
              <a:rPr lang="en-US" sz="1400" dirty="0">
                <a:solidFill>
                  <a:srgbClr val="224C61"/>
                </a:solidFill>
              </a:rPr>
              <a:t>There is an access code that is used by all members to login into the member access portal. Once a member logs in, they can view the number of counseling sessions and phone number,  view the online resource library, and access Work-Life services via the Personal Advantage portal. </a:t>
            </a:r>
          </a:p>
        </p:txBody>
      </p:sp>
      <p:sp>
        <p:nvSpPr>
          <p:cNvPr id="4" name="Slide Number Placeholder 3">
            <a:extLst>
              <a:ext uri="{FF2B5EF4-FFF2-40B4-BE49-F238E27FC236}">
                <a16:creationId xmlns:a16="http://schemas.microsoft.com/office/drawing/2014/main" id="{2DE2E97F-0078-4DD8-9D60-AB8875989212}"/>
              </a:ext>
            </a:extLst>
          </p:cNvPr>
          <p:cNvSpPr>
            <a:spLocks noGrp="1"/>
          </p:cNvSpPr>
          <p:nvPr>
            <p:ph type="sldNum" sz="quarter" idx="4"/>
          </p:nvPr>
        </p:nvSpPr>
        <p:spPr/>
        <p:txBody>
          <a:bodyPr/>
          <a:lstStyle/>
          <a:p>
            <a:fld id="{4C7BB189-9675-459C-9F76-56844520D6AF}" type="slidenum">
              <a:rPr lang="en-US" smtClean="0"/>
              <a:pPr/>
              <a:t>4</a:t>
            </a:fld>
            <a:endParaRPr lang="en-US"/>
          </a:p>
        </p:txBody>
      </p:sp>
      <p:sp>
        <p:nvSpPr>
          <p:cNvPr id="6" name="TextBox 5">
            <a:extLst>
              <a:ext uri="{FF2B5EF4-FFF2-40B4-BE49-F238E27FC236}">
                <a16:creationId xmlns:a16="http://schemas.microsoft.com/office/drawing/2014/main" id="{77B15AFA-3F8D-47E4-811E-78B0BAF0D9B8}"/>
              </a:ext>
            </a:extLst>
          </p:cNvPr>
          <p:cNvSpPr txBox="1"/>
          <p:nvPr/>
        </p:nvSpPr>
        <p:spPr>
          <a:xfrm>
            <a:off x="1203095" y="2411690"/>
            <a:ext cx="4680270" cy="523220"/>
          </a:xfrm>
          <a:prstGeom prst="rect">
            <a:avLst/>
          </a:prstGeom>
          <a:noFill/>
        </p:spPr>
        <p:txBody>
          <a:bodyPr wrap="square">
            <a:spAutoFit/>
          </a:bodyPr>
          <a:lstStyle/>
          <a:p>
            <a:pPr algn="ctr"/>
            <a:r>
              <a:rPr lang="en-US" sz="1400" dirty="0">
                <a:solidFill>
                  <a:schemeClr val="bg2"/>
                </a:solidFill>
                <a:hlinkClick r:id="rId2"/>
              </a:rPr>
              <a:t>https://worklife.uprisehealth.com/</a:t>
            </a:r>
            <a:endParaRPr lang="en-US" sz="1400" dirty="0">
              <a:solidFill>
                <a:schemeClr val="bg2"/>
              </a:solidFill>
            </a:endParaRPr>
          </a:p>
          <a:p>
            <a:pPr algn="ctr"/>
            <a:r>
              <a:rPr lang="en-US" sz="1400" dirty="0">
                <a:solidFill>
                  <a:schemeClr val="bg2"/>
                </a:solidFill>
              </a:rPr>
              <a:t>Access code: worklife</a:t>
            </a:r>
          </a:p>
        </p:txBody>
      </p:sp>
      <p:sp>
        <p:nvSpPr>
          <p:cNvPr id="14" name="Oval 13">
            <a:extLst>
              <a:ext uri="{FF2B5EF4-FFF2-40B4-BE49-F238E27FC236}">
                <a16:creationId xmlns:a16="http://schemas.microsoft.com/office/drawing/2014/main" id="{361F26A7-1874-451F-80D9-D3A19C8207DF}"/>
              </a:ext>
            </a:extLst>
          </p:cNvPr>
          <p:cNvSpPr/>
          <p:nvPr/>
        </p:nvSpPr>
        <p:spPr>
          <a:xfrm>
            <a:off x="1742673" y="7857238"/>
            <a:ext cx="272375" cy="2590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1</a:t>
            </a:r>
          </a:p>
        </p:txBody>
      </p:sp>
      <p:sp>
        <p:nvSpPr>
          <p:cNvPr id="25" name="Oval 24">
            <a:extLst>
              <a:ext uri="{FF2B5EF4-FFF2-40B4-BE49-F238E27FC236}">
                <a16:creationId xmlns:a16="http://schemas.microsoft.com/office/drawing/2014/main" id="{4F63AA5B-F0DF-496D-AC44-5433F6EA6275}"/>
              </a:ext>
            </a:extLst>
          </p:cNvPr>
          <p:cNvSpPr/>
          <p:nvPr/>
        </p:nvSpPr>
        <p:spPr>
          <a:xfrm>
            <a:off x="1742672" y="8409895"/>
            <a:ext cx="272375" cy="2590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2</a:t>
            </a:r>
          </a:p>
        </p:txBody>
      </p:sp>
      <p:sp>
        <p:nvSpPr>
          <p:cNvPr id="28" name="Oval 27">
            <a:extLst>
              <a:ext uri="{FF2B5EF4-FFF2-40B4-BE49-F238E27FC236}">
                <a16:creationId xmlns:a16="http://schemas.microsoft.com/office/drawing/2014/main" id="{E2FBA3A7-9BDF-470A-88DD-94A68015362C}"/>
              </a:ext>
            </a:extLst>
          </p:cNvPr>
          <p:cNvSpPr/>
          <p:nvPr/>
        </p:nvSpPr>
        <p:spPr>
          <a:xfrm>
            <a:off x="1742672" y="8962552"/>
            <a:ext cx="272375" cy="2590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3</a:t>
            </a:r>
          </a:p>
        </p:txBody>
      </p:sp>
      <p:pic>
        <p:nvPicPr>
          <p:cNvPr id="16" name="Picture 15">
            <a:extLst>
              <a:ext uri="{FF2B5EF4-FFF2-40B4-BE49-F238E27FC236}">
                <a16:creationId xmlns:a16="http://schemas.microsoft.com/office/drawing/2014/main" id="{92189C1F-768B-4101-84E8-AAD977EE64FF}"/>
              </a:ext>
            </a:extLst>
          </p:cNvPr>
          <p:cNvPicPr>
            <a:picLocks noChangeAspect="1"/>
          </p:cNvPicPr>
          <p:nvPr/>
        </p:nvPicPr>
        <p:blipFill>
          <a:blip r:embed="rId3"/>
          <a:stretch>
            <a:fillRect/>
          </a:stretch>
        </p:blipFill>
        <p:spPr>
          <a:xfrm>
            <a:off x="1129006" y="3078610"/>
            <a:ext cx="4828450" cy="44260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2" name="Oval 21">
            <a:extLst>
              <a:ext uri="{FF2B5EF4-FFF2-40B4-BE49-F238E27FC236}">
                <a16:creationId xmlns:a16="http://schemas.microsoft.com/office/drawing/2014/main" id="{82C5145B-67F1-4B94-A7F4-F0969EB5A78F}"/>
              </a:ext>
            </a:extLst>
          </p:cNvPr>
          <p:cNvSpPr/>
          <p:nvPr/>
        </p:nvSpPr>
        <p:spPr>
          <a:xfrm>
            <a:off x="1742674" y="6669386"/>
            <a:ext cx="272375" cy="2590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3</a:t>
            </a:r>
          </a:p>
        </p:txBody>
      </p:sp>
      <p:sp>
        <p:nvSpPr>
          <p:cNvPr id="23" name="Oval 22">
            <a:extLst>
              <a:ext uri="{FF2B5EF4-FFF2-40B4-BE49-F238E27FC236}">
                <a16:creationId xmlns:a16="http://schemas.microsoft.com/office/drawing/2014/main" id="{837F37BE-0B97-4EE5-93E0-44AFB0BBDC0D}"/>
              </a:ext>
            </a:extLst>
          </p:cNvPr>
          <p:cNvSpPr/>
          <p:nvPr/>
        </p:nvSpPr>
        <p:spPr>
          <a:xfrm>
            <a:off x="3036848" y="4799337"/>
            <a:ext cx="272375" cy="2590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2</a:t>
            </a:r>
          </a:p>
        </p:txBody>
      </p:sp>
      <p:sp>
        <p:nvSpPr>
          <p:cNvPr id="24" name="Oval 23">
            <a:extLst>
              <a:ext uri="{FF2B5EF4-FFF2-40B4-BE49-F238E27FC236}">
                <a16:creationId xmlns:a16="http://schemas.microsoft.com/office/drawing/2014/main" id="{4A7C1937-AEC1-4D7E-81CD-36E531E25BAD}"/>
              </a:ext>
            </a:extLst>
          </p:cNvPr>
          <p:cNvSpPr/>
          <p:nvPr/>
        </p:nvSpPr>
        <p:spPr>
          <a:xfrm>
            <a:off x="1742674" y="4799337"/>
            <a:ext cx="272375" cy="2590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1</a:t>
            </a:r>
          </a:p>
        </p:txBody>
      </p:sp>
    </p:spTree>
    <p:extLst>
      <p:ext uri="{BB962C8B-B14F-4D97-AF65-F5344CB8AC3E}">
        <p14:creationId xmlns:p14="http://schemas.microsoft.com/office/powerpoint/2010/main" val="1799161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9D9460D9-658C-4F24-AB0E-EDC2DC613662}"/>
              </a:ext>
            </a:extLst>
          </p:cNvPr>
          <p:cNvSpPr>
            <a:spLocks noChangeAspect="1"/>
          </p:cNvSpPr>
          <p:nvPr/>
        </p:nvSpPr>
        <p:spPr>
          <a:xfrm rot="8160137">
            <a:off x="1780766" y="7422276"/>
            <a:ext cx="962200" cy="959819"/>
          </a:xfrm>
          <a:prstGeom prst="ellipse">
            <a:avLst/>
          </a:prstGeom>
          <a:gradFill flip="none" rotWithShape="1">
            <a:gsLst>
              <a:gs pos="100000">
                <a:srgbClr val="3C6261"/>
              </a:gs>
              <a:gs pos="0">
                <a:srgbClr val="70A8A7"/>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952677-7FBC-401A-8DD2-76AE8A268E6B}"/>
              </a:ext>
            </a:extLst>
          </p:cNvPr>
          <p:cNvSpPr>
            <a:spLocks noChangeAspect="1"/>
          </p:cNvSpPr>
          <p:nvPr/>
        </p:nvSpPr>
        <p:spPr>
          <a:xfrm rot="8160137">
            <a:off x="745262" y="6402053"/>
            <a:ext cx="1678570" cy="1674417"/>
          </a:xfrm>
          <a:prstGeom prst="ellipse">
            <a:avLst/>
          </a:prstGeom>
          <a:solidFill>
            <a:srgbClr val="EAC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3DDE4B-B87C-4F14-A5F6-28679926C4E9}"/>
              </a:ext>
            </a:extLst>
          </p:cNvPr>
          <p:cNvSpPr/>
          <p:nvPr/>
        </p:nvSpPr>
        <p:spPr>
          <a:xfrm>
            <a:off x="394988" y="3285037"/>
            <a:ext cx="2374863" cy="2148200"/>
          </a:xfrm>
          <a:prstGeom prst="rect">
            <a:avLst/>
          </a:prstGeom>
          <a:solidFill>
            <a:srgbClr val="E6E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D785C4-6B01-4D12-81C5-59408D20230B}"/>
              </a:ext>
            </a:extLst>
          </p:cNvPr>
          <p:cNvSpPr>
            <a:spLocks noGrp="1"/>
          </p:cNvSpPr>
          <p:nvPr>
            <p:ph type="title"/>
          </p:nvPr>
        </p:nvSpPr>
        <p:spPr/>
        <p:txBody>
          <a:bodyPr/>
          <a:lstStyle/>
          <a:p>
            <a:r>
              <a:rPr lang="en-US" dirty="0"/>
              <a:t>EMPLOYEES AND FAMILY MEMBERS</a:t>
            </a:r>
          </a:p>
        </p:txBody>
      </p:sp>
      <p:sp>
        <p:nvSpPr>
          <p:cNvPr id="4" name="Slide Number Placeholder 3">
            <a:extLst>
              <a:ext uri="{FF2B5EF4-FFF2-40B4-BE49-F238E27FC236}">
                <a16:creationId xmlns:a16="http://schemas.microsoft.com/office/drawing/2014/main" id="{97E0ED48-7A23-4501-948D-04D057AB5709}"/>
              </a:ext>
            </a:extLst>
          </p:cNvPr>
          <p:cNvSpPr>
            <a:spLocks noGrp="1"/>
          </p:cNvSpPr>
          <p:nvPr>
            <p:ph type="sldNum" sz="quarter" idx="4"/>
          </p:nvPr>
        </p:nvSpPr>
        <p:spPr/>
        <p:txBody>
          <a:bodyPr/>
          <a:lstStyle/>
          <a:p>
            <a:fld id="{4C7BB189-9675-459C-9F76-56844520D6AF}" type="slidenum">
              <a:rPr lang="en-US" smtClean="0"/>
              <a:pPr/>
              <a:t>5</a:t>
            </a:fld>
            <a:endParaRPr lang="en-US"/>
          </a:p>
        </p:txBody>
      </p:sp>
      <p:pic>
        <p:nvPicPr>
          <p:cNvPr id="11" name="Picture 10">
            <a:extLst>
              <a:ext uri="{FF2B5EF4-FFF2-40B4-BE49-F238E27FC236}">
                <a16:creationId xmlns:a16="http://schemas.microsoft.com/office/drawing/2014/main" id="{24048EBF-0D27-4A92-A1F8-893181CF3BA0}"/>
              </a:ext>
            </a:extLst>
          </p:cNvPr>
          <p:cNvPicPr>
            <a:picLocks noChangeAspect="1"/>
          </p:cNvPicPr>
          <p:nvPr/>
        </p:nvPicPr>
        <p:blipFill>
          <a:blip r:embed="rId2"/>
          <a:stretch>
            <a:fillRect/>
          </a:stretch>
        </p:blipFill>
        <p:spPr>
          <a:xfrm>
            <a:off x="2269055" y="1771359"/>
            <a:ext cx="4859368" cy="580114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3" name="TextBox 12">
            <a:extLst>
              <a:ext uri="{FF2B5EF4-FFF2-40B4-BE49-F238E27FC236}">
                <a16:creationId xmlns:a16="http://schemas.microsoft.com/office/drawing/2014/main" id="{91F38FA9-250B-40D6-9521-B5578ADE8E49}"/>
              </a:ext>
            </a:extLst>
          </p:cNvPr>
          <p:cNvSpPr txBox="1"/>
          <p:nvPr/>
        </p:nvSpPr>
        <p:spPr>
          <a:xfrm>
            <a:off x="394988" y="3551223"/>
            <a:ext cx="1804946" cy="1615827"/>
          </a:xfrm>
          <a:prstGeom prst="rect">
            <a:avLst/>
          </a:prstGeom>
          <a:noFill/>
        </p:spPr>
        <p:txBody>
          <a:bodyPr wrap="square" rtlCol="0">
            <a:spAutoFit/>
          </a:bodyPr>
          <a:lstStyle/>
          <a:p>
            <a:r>
              <a:rPr lang="en-US" sz="1100" dirty="0">
                <a:solidFill>
                  <a:schemeClr val="bg2"/>
                </a:solidFill>
                <a:latin typeface="+mj-lt"/>
              </a:rPr>
              <a:t>User-friendly access to:</a:t>
            </a:r>
          </a:p>
          <a:p>
            <a:pPr marL="171450" indent="-171450">
              <a:buFont typeface="Arial" panose="020B0604020202020204" pitchFamily="34" charset="0"/>
              <a:buChar char="•"/>
            </a:pPr>
            <a:r>
              <a:rPr lang="en-US" sz="1100" dirty="0">
                <a:solidFill>
                  <a:schemeClr val="bg2"/>
                </a:solidFill>
                <a:latin typeface="+mj-lt"/>
              </a:rPr>
              <a:t>Coaching</a:t>
            </a:r>
          </a:p>
          <a:p>
            <a:pPr marL="171450" indent="-171450">
              <a:buFont typeface="Arial" panose="020B0604020202020204" pitchFamily="34" charset="0"/>
              <a:buChar char="•"/>
            </a:pPr>
            <a:r>
              <a:rPr lang="en-US" sz="1100" dirty="0">
                <a:solidFill>
                  <a:schemeClr val="bg2"/>
                </a:solidFill>
                <a:latin typeface="+mj-lt"/>
              </a:rPr>
              <a:t>Short-Term Counseling</a:t>
            </a:r>
          </a:p>
          <a:p>
            <a:pPr marL="171450" indent="-171450">
              <a:buFont typeface="Arial" panose="020B0604020202020204" pitchFamily="34" charset="0"/>
              <a:buChar char="•"/>
            </a:pPr>
            <a:r>
              <a:rPr lang="en-US" sz="1100" dirty="0">
                <a:solidFill>
                  <a:schemeClr val="bg2"/>
                </a:solidFill>
                <a:latin typeface="+mj-lt"/>
              </a:rPr>
              <a:t>Work-Life Services</a:t>
            </a:r>
          </a:p>
          <a:p>
            <a:pPr marL="171450" indent="-171450">
              <a:buFont typeface="Arial" panose="020B0604020202020204" pitchFamily="34" charset="0"/>
              <a:buChar char="•"/>
            </a:pPr>
            <a:r>
              <a:rPr lang="en-US" sz="1100" dirty="0">
                <a:solidFill>
                  <a:schemeClr val="bg2"/>
                </a:solidFill>
                <a:latin typeface="+mj-lt"/>
              </a:rPr>
              <a:t>Financial Services</a:t>
            </a:r>
          </a:p>
          <a:p>
            <a:pPr marL="171450" indent="-171450">
              <a:buFont typeface="Arial" panose="020B0604020202020204" pitchFamily="34" charset="0"/>
              <a:buChar char="•"/>
            </a:pPr>
            <a:r>
              <a:rPr lang="en-US" sz="1100" dirty="0">
                <a:solidFill>
                  <a:schemeClr val="bg2"/>
                </a:solidFill>
                <a:latin typeface="+mj-lt"/>
              </a:rPr>
              <a:t>Legal Services</a:t>
            </a:r>
          </a:p>
          <a:p>
            <a:pPr marL="171450" indent="-171450">
              <a:buFont typeface="Arial" panose="020B0604020202020204" pitchFamily="34" charset="0"/>
              <a:buChar char="•"/>
            </a:pPr>
            <a:r>
              <a:rPr lang="en-US" sz="1100" dirty="0">
                <a:solidFill>
                  <a:schemeClr val="bg2"/>
                </a:solidFill>
                <a:latin typeface="+mj-lt"/>
              </a:rPr>
              <a:t>Legal Documents</a:t>
            </a:r>
          </a:p>
          <a:p>
            <a:pPr marL="171450" indent="-171450">
              <a:buFont typeface="Arial" panose="020B0604020202020204" pitchFamily="34" charset="0"/>
              <a:buChar char="•"/>
            </a:pPr>
            <a:r>
              <a:rPr lang="en-US" sz="1100" dirty="0">
                <a:solidFill>
                  <a:schemeClr val="bg2"/>
                </a:solidFill>
                <a:latin typeface="+mj-lt"/>
              </a:rPr>
              <a:t>Resources</a:t>
            </a:r>
          </a:p>
          <a:p>
            <a:pPr marL="171450" indent="-171450">
              <a:buFont typeface="Arial" panose="020B0604020202020204" pitchFamily="34" charset="0"/>
              <a:buChar char="•"/>
            </a:pPr>
            <a:r>
              <a:rPr lang="en-US" sz="1100" dirty="0">
                <a:solidFill>
                  <a:schemeClr val="bg2"/>
                </a:solidFill>
                <a:latin typeface="+mj-lt"/>
              </a:rPr>
              <a:t>COVID-19 Resources</a:t>
            </a:r>
          </a:p>
        </p:txBody>
      </p:sp>
    </p:spTree>
    <p:extLst>
      <p:ext uri="{BB962C8B-B14F-4D97-AF65-F5344CB8AC3E}">
        <p14:creationId xmlns:p14="http://schemas.microsoft.com/office/powerpoint/2010/main" val="415617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3B638D03-7955-4BEA-84FD-37BD00E27FDB}"/>
              </a:ext>
            </a:extLst>
          </p:cNvPr>
          <p:cNvSpPr>
            <a:spLocks noChangeAspect="1"/>
          </p:cNvSpPr>
          <p:nvPr/>
        </p:nvSpPr>
        <p:spPr>
          <a:xfrm rot="8160137">
            <a:off x="1780766" y="7798294"/>
            <a:ext cx="962200" cy="959819"/>
          </a:xfrm>
          <a:prstGeom prst="ellipse">
            <a:avLst/>
          </a:prstGeom>
          <a:gradFill flip="none" rotWithShape="1">
            <a:gsLst>
              <a:gs pos="100000">
                <a:srgbClr val="3C6261"/>
              </a:gs>
              <a:gs pos="0">
                <a:srgbClr val="70A8A7"/>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399EB-528C-4F0C-ADAC-7DE04029F933}"/>
              </a:ext>
            </a:extLst>
          </p:cNvPr>
          <p:cNvSpPr>
            <a:spLocks noChangeAspect="1"/>
          </p:cNvSpPr>
          <p:nvPr/>
        </p:nvSpPr>
        <p:spPr>
          <a:xfrm rot="8160137">
            <a:off x="745262" y="6778071"/>
            <a:ext cx="1678570" cy="1674417"/>
          </a:xfrm>
          <a:prstGeom prst="ellipse">
            <a:avLst/>
          </a:prstGeom>
          <a:solidFill>
            <a:srgbClr val="EAC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BC18A8-3009-43E0-A53C-0072EF0E8146}"/>
              </a:ext>
            </a:extLst>
          </p:cNvPr>
          <p:cNvSpPr/>
          <p:nvPr/>
        </p:nvSpPr>
        <p:spPr>
          <a:xfrm>
            <a:off x="394988" y="3285036"/>
            <a:ext cx="2374863" cy="2148200"/>
          </a:xfrm>
          <a:prstGeom prst="rect">
            <a:avLst/>
          </a:prstGeom>
          <a:solidFill>
            <a:srgbClr val="E6E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D785C4-6B01-4D12-81C5-59408D20230B}"/>
              </a:ext>
            </a:extLst>
          </p:cNvPr>
          <p:cNvSpPr>
            <a:spLocks noGrp="1"/>
          </p:cNvSpPr>
          <p:nvPr>
            <p:ph type="title"/>
          </p:nvPr>
        </p:nvSpPr>
        <p:spPr/>
        <p:txBody>
          <a:bodyPr/>
          <a:lstStyle/>
          <a:p>
            <a:r>
              <a:rPr lang="en-US" dirty="0"/>
              <a:t>SUPERVISORS AND MANAGERS</a:t>
            </a:r>
          </a:p>
        </p:txBody>
      </p:sp>
      <p:sp>
        <p:nvSpPr>
          <p:cNvPr id="4" name="Slide Number Placeholder 3">
            <a:extLst>
              <a:ext uri="{FF2B5EF4-FFF2-40B4-BE49-F238E27FC236}">
                <a16:creationId xmlns:a16="http://schemas.microsoft.com/office/drawing/2014/main" id="{97E0ED48-7A23-4501-948D-04D057AB5709}"/>
              </a:ext>
            </a:extLst>
          </p:cNvPr>
          <p:cNvSpPr>
            <a:spLocks noGrp="1"/>
          </p:cNvSpPr>
          <p:nvPr>
            <p:ph type="sldNum" sz="quarter" idx="4"/>
          </p:nvPr>
        </p:nvSpPr>
        <p:spPr/>
        <p:txBody>
          <a:bodyPr/>
          <a:lstStyle/>
          <a:p>
            <a:fld id="{4C7BB189-9675-459C-9F76-56844520D6AF}" type="slidenum">
              <a:rPr lang="en-US" smtClean="0"/>
              <a:pPr/>
              <a:t>6</a:t>
            </a:fld>
            <a:endParaRPr lang="en-US"/>
          </a:p>
        </p:txBody>
      </p:sp>
      <p:pic>
        <p:nvPicPr>
          <p:cNvPr id="12" name="Picture 11">
            <a:extLst>
              <a:ext uri="{FF2B5EF4-FFF2-40B4-BE49-F238E27FC236}">
                <a16:creationId xmlns:a16="http://schemas.microsoft.com/office/drawing/2014/main" id="{580B04AD-CA58-4F6F-9158-2883AD44C0F4}"/>
              </a:ext>
            </a:extLst>
          </p:cNvPr>
          <p:cNvPicPr>
            <a:picLocks noChangeAspect="1"/>
          </p:cNvPicPr>
          <p:nvPr/>
        </p:nvPicPr>
        <p:blipFill>
          <a:blip r:embed="rId2"/>
          <a:stretch>
            <a:fillRect/>
          </a:stretch>
        </p:blipFill>
        <p:spPr>
          <a:xfrm>
            <a:off x="2452643" y="1827709"/>
            <a:ext cx="4745637" cy="63851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4" name="TextBox 13">
            <a:extLst>
              <a:ext uri="{FF2B5EF4-FFF2-40B4-BE49-F238E27FC236}">
                <a16:creationId xmlns:a16="http://schemas.microsoft.com/office/drawing/2014/main" id="{2168BD09-471C-41F2-A729-CFBEFFB06392}"/>
              </a:ext>
            </a:extLst>
          </p:cNvPr>
          <p:cNvSpPr txBox="1"/>
          <p:nvPr/>
        </p:nvSpPr>
        <p:spPr>
          <a:xfrm>
            <a:off x="394988" y="3381945"/>
            <a:ext cx="2057655" cy="1954381"/>
          </a:xfrm>
          <a:prstGeom prst="rect">
            <a:avLst/>
          </a:prstGeom>
          <a:noFill/>
        </p:spPr>
        <p:txBody>
          <a:bodyPr wrap="square" rtlCol="0">
            <a:spAutoFit/>
          </a:bodyPr>
          <a:lstStyle/>
          <a:p>
            <a:r>
              <a:rPr lang="en-US" sz="1100" dirty="0">
                <a:solidFill>
                  <a:schemeClr val="bg2"/>
                </a:solidFill>
                <a:latin typeface="+mj-lt"/>
              </a:rPr>
              <a:t>User-friendly access to:</a:t>
            </a:r>
          </a:p>
          <a:p>
            <a:pPr marL="171450" indent="-171450">
              <a:buFont typeface="Arial" panose="020B0604020202020204" pitchFamily="34" charset="0"/>
              <a:buChar char="•"/>
            </a:pPr>
            <a:r>
              <a:rPr lang="en-US" sz="1100" dirty="0">
                <a:solidFill>
                  <a:schemeClr val="bg2"/>
                </a:solidFill>
                <a:latin typeface="+mj-lt"/>
              </a:rPr>
              <a:t>Coaching</a:t>
            </a:r>
          </a:p>
          <a:p>
            <a:pPr marL="171450" indent="-171450">
              <a:buFont typeface="Arial" panose="020B0604020202020204" pitchFamily="34" charset="0"/>
              <a:buChar char="•"/>
            </a:pPr>
            <a:r>
              <a:rPr lang="en-US" sz="1100" dirty="0">
                <a:solidFill>
                  <a:schemeClr val="bg2"/>
                </a:solidFill>
                <a:latin typeface="+mj-lt"/>
              </a:rPr>
              <a:t>Short-Term Counseling</a:t>
            </a:r>
          </a:p>
          <a:p>
            <a:pPr marL="171450" indent="-171450">
              <a:buFont typeface="Arial" panose="020B0604020202020204" pitchFamily="34" charset="0"/>
              <a:buChar char="•"/>
            </a:pPr>
            <a:r>
              <a:rPr lang="en-US" sz="1100" dirty="0">
                <a:solidFill>
                  <a:schemeClr val="bg2"/>
                </a:solidFill>
                <a:latin typeface="+mj-lt"/>
              </a:rPr>
              <a:t>Work-Life Services</a:t>
            </a:r>
          </a:p>
          <a:p>
            <a:pPr marL="171450" indent="-171450">
              <a:buFont typeface="Arial" panose="020B0604020202020204" pitchFamily="34" charset="0"/>
              <a:buChar char="•"/>
            </a:pPr>
            <a:r>
              <a:rPr lang="en-US" sz="1100" dirty="0">
                <a:solidFill>
                  <a:schemeClr val="bg2"/>
                </a:solidFill>
                <a:latin typeface="+mj-lt"/>
              </a:rPr>
              <a:t>Critical Incident Services</a:t>
            </a:r>
          </a:p>
          <a:p>
            <a:pPr marL="171450" indent="-171450">
              <a:buFont typeface="Arial" panose="020B0604020202020204" pitchFamily="34" charset="0"/>
              <a:buChar char="•"/>
            </a:pPr>
            <a:r>
              <a:rPr lang="en-US" sz="1100" dirty="0">
                <a:solidFill>
                  <a:schemeClr val="bg2"/>
                </a:solidFill>
                <a:latin typeface="+mj-lt"/>
              </a:rPr>
              <a:t>Financial Services</a:t>
            </a:r>
          </a:p>
          <a:p>
            <a:pPr marL="171450" indent="-171450">
              <a:buFont typeface="Arial" panose="020B0604020202020204" pitchFamily="34" charset="0"/>
              <a:buChar char="•"/>
            </a:pPr>
            <a:r>
              <a:rPr lang="en-US" sz="1100" dirty="0">
                <a:solidFill>
                  <a:schemeClr val="bg2"/>
                </a:solidFill>
                <a:latin typeface="+mj-lt"/>
              </a:rPr>
              <a:t>Legal Services &amp; Documents</a:t>
            </a:r>
          </a:p>
          <a:p>
            <a:pPr marL="171450" indent="-171450">
              <a:buFont typeface="Arial" panose="020B0604020202020204" pitchFamily="34" charset="0"/>
              <a:buChar char="•"/>
            </a:pPr>
            <a:r>
              <a:rPr lang="en-US" sz="1100" dirty="0">
                <a:solidFill>
                  <a:schemeClr val="bg2"/>
                </a:solidFill>
                <a:latin typeface="+mj-lt"/>
              </a:rPr>
              <a:t>Legal Documents</a:t>
            </a:r>
          </a:p>
          <a:p>
            <a:pPr marL="171450" indent="-171450">
              <a:buFont typeface="Arial" panose="020B0604020202020204" pitchFamily="34" charset="0"/>
              <a:buChar char="•"/>
            </a:pPr>
            <a:r>
              <a:rPr lang="en-US" sz="1100" dirty="0">
                <a:solidFill>
                  <a:schemeClr val="bg2"/>
                </a:solidFill>
                <a:latin typeface="+mj-lt"/>
              </a:rPr>
              <a:t>Utilization Reporting</a:t>
            </a:r>
          </a:p>
          <a:p>
            <a:pPr marL="171450" indent="-171450">
              <a:buFont typeface="Arial" panose="020B0604020202020204" pitchFamily="34" charset="0"/>
              <a:buChar char="•"/>
            </a:pPr>
            <a:r>
              <a:rPr lang="en-US" sz="1100" dirty="0">
                <a:solidFill>
                  <a:schemeClr val="bg2"/>
                </a:solidFill>
                <a:latin typeface="+mj-lt"/>
              </a:rPr>
              <a:t>Resources</a:t>
            </a:r>
          </a:p>
          <a:p>
            <a:pPr marL="171450" indent="-171450">
              <a:buFont typeface="Arial" panose="020B0604020202020204" pitchFamily="34" charset="0"/>
              <a:buChar char="•"/>
            </a:pPr>
            <a:r>
              <a:rPr lang="en-US" sz="1100" dirty="0">
                <a:solidFill>
                  <a:schemeClr val="bg2"/>
                </a:solidFill>
                <a:latin typeface="+mj-lt"/>
              </a:rPr>
              <a:t>COVID-19 Resources</a:t>
            </a:r>
          </a:p>
        </p:txBody>
      </p:sp>
    </p:spTree>
    <p:extLst>
      <p:ext uri="{BB962C8B-B14F-4D97-AF65-F5344CB8AC3E}">
        <p14:creationId xmlns:p14="http://schemas.microsoft.com/office/powerpoint/2010/main" val="84645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26BBC6F-F498-48C3-8A13-6AD4A13154F1}"/>
              </a:ext>
            </a:extLst>
          </p:cNvPr>
          <p:cNvSpPr>
            <a:spLocks noChangeAspect="1"/>
          </p:cNvSpPr>
          <p:nvPr/>
        </p:nvSpPr>
        <p:spPr>
          <a:xfrm rot="8160137">
            <a:off x="5607895" y="8333220"/>
            <a:ext cx="962200" cy="959819"/>
          </a:xfrm>
          <a:prstGeom prst="ellipse">
            <a:avLst/>
          </a:prstGeom>
          <a:gradFill flip="none" rotWithShape="1">
            <a:gsLst>
              <a:gs pos="100000">
                <a:srgbClr val="3C6261"/>
              </a:gs>
              <a:gs pos="0">
                <a:srgbClr val="70A8A7"/>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9A99D0-DECA-4903-8CCF-941FC3B428ED}"/>
              </a:ext>
            </a:extLst>
          </p:cNvPr>
          <p:cNvSpPr>
            <a:spLocks noChangeAspect="1"/>
          </p:cNvSpPr>
          <p:nvPr/>
        </p:nvSpPr>
        <p:spPr>
          <a:xfrm rot="8160137">
            <a:off x="5929156" y="7045349"/>
            <a:ext cx="1678570" cy="1674417"/>
          </a:xfrm>
          <a:prstGeom prst="ellipse">
            <a:avLst/>
          </a:prstGeom>
          <a:solidFill>
            <a:srgbClr val="EAC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16749A-C00D-4E91-9486-1C0AF33E0A1D}"/>
              </a:ext>
            </a:extLst>
          </p:cNvPr>
          <p:cNvSpPr>
            <a:spLocks noGrp="1"/>
          </p:cNvSpPr>
          <p:nvPr>
            <p:ph type="title"/>
          </p:nvPr>
        </p:nvSpPr>
        <p:spPr/>
        <p:txBody>
          <a:bodyPr/>
          <a:lstStyle/>
          <a:p>
            <a:r>
              <a:rPr lang="en-US"/>
              <a:t>ONLINE RESOURCE LIBRARY </a:t>
            </a:r>
          </a:p>
        </p:txBody>
      </p:sp>
      <p:sp>
        <p:nvSpPr>
          <p:cNvPr id="3" name="Content Placeholder 2">
            <a:extLst>
              <a:ext uri="{FF2B5EF4-FFF2-40B4-BE49-F238E27FC236}">
                <a16:creationId xmlns:a16="http://schemas.microsoft.com/office/drawing/2014/main" id="{1A99762B-D3A2-4E5E-9742-D97EA57C0D5E}"/>
              </a:ext>
            </a:extLst>
          </p:cNvPr>
          <p:cNvSpPr>
            <a:spLocks noGrp="1"/>
          </p:cNvSpPr>
          <p:nvPr>
            <p:ph idx="1"/>
          </p:nvPr>
        </p:nvSpPr>
        <p:spPr>
          <a:xfrm>
            <a:off x="388880" y="1623598"/>
            <a:ext cx="6984007" cy="1223724"/>
          </a:xfrm>
        </p:spPr>
        <p:txBody>
          <a:bodyPr>
            <a:normAutofit/>
          </a:bodyPr>
          <a:lstStyle/>
          <a:p>
            <a:pPr algn="just"/>
            <a:r>
              <a:rPr lang="en-US" sz="1400" dirty="0">
                <a:solidFill>
                  <a:srgbClr val="224C61"/>
                </a:solidFill>
              </a:rPr>
              <a:t>As part of your current program with Uprise Health, all members and family household members have an extensive online resource library. User-friendly design, filters, and search features provide easy access to find the latest newsletters, mental health and work-life flyers, training, and leadership support materials. </a:t>
            </a:r>
          </a:p>
        </p:txBody>
      </p:sp>
      <p:sp>
        <p:nvSpPr>
          <p:cNvPr id="4" name="Slide Number Placeholder 3">
            <a:extLst>
              <a:ext uri="{FF2B5EF4-FFF2-40B4-BE49-F238E27FC236}">
                <a16:creationId xmlns:a16="http://schemas.microsoft.com/office/drawing/2014/main" id="{F5933028-FFA8-4A87-A50F-BE55F0F06055}"/>
              </a:ext>
            </a:extLst>
          </p:cNvPr>
          <p:cNvSpPr>
            <a:spLocks noGrp="1"/>
          </p:cNvSpPr>
          <p:nvPr>
            <p:ph type="sldNum" sz="quarter" idx="4"/>
          </p:nvPr>
        </p:nvSpPr>
        <p:spPr/>
        <p:txBody>
          <a:bodyPr/>
          <a:lstStyle/>
          <a:p>
            <a:fld id="{4C7BB189-9675-459C-9F76-56844520D6AF}" type="slidenum">
              <a:rPr lang="en-US" smtClean="0"/>
              <a:pPr/>
              <a:t>7</a:t>
            </a:fld>
            <a:endParaRPr lang="en-US"/>
          </a:p>
        </p:txBody>
      </p:sp>
      <p:pic>
        <p:nvPicPr>
          <p:cNvPr id="14" name="Picture 13">
            <a:extLst>
              <a:ext uri="{FF2B5EF4-FFF2-40B4-BE49-F238E27FC236}">
                <a16:creationId xmlns:a16="http://schemas.microsoft.com/office/drawing/2014/main" id="{83380834-72E3-4A39-96BC-C05787330065}"/>
              </a:ext>
            </a:extLst>
          </p:cNvPr>
          <p:cNvPicPr>
            <a:picLocks noChangeAspect="1"/>
          </p:cNvPicPr>
          <p:nvPr/>
        </p:nvPicPr>
        <p:blipFill rotWithShape="1">
          <a:blip r:embed="rId2"/>
          <a:srcRect l="10291" r="6611"/>
          <a:stretch/>
        </p:blipFill>
        <p:spPr>
          <a:xfrm>
            <a:off x="1273436" y="2847322"/>
            <a:ext cx="4999284" cy="586728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645128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3A92-7A36-4FE7-894C-268FCAAAD1DE}"/>
              </a:ext>
            </a:extLst>
          </p:cNvPr>
          <p:cNvSpPr>
            <a:spLocks noGrp="1"/>
          </p:cNvSpPr>
          <p:nvPr>
            <p:ph type="title"/>
          </p:nvPr>
        </p:nvSpPr>
        <p:spPr>
          <a:xfrm>
            <a:off x="394987" y="89888"/>
            <a:ext cx="7044443" cy="1223724"/>
          </a:xfrm>
        </p:spPr>
        <p:txBody>
          <a:bodyPr>
            <a:normAutofit/>
          </a:bodyPr>
          <a:lstStyle/>
          <a:p>
            <a:r>
              <a:rPr lang="en-US" sz="3000">
                <a:latin typeface="+mn-lt"/>
              </a:rPr>
              <a:t>COACHING AND SHORT-TERM COUNSELING</a:t>
            </a:r>
          </a:p>
        </p:txBody>
      </p:sp>
      <p:sp>
        <p:nvSpPr>
          <p:cNvPr id="4" name="Slide Number Placeholder 3">
            <a:extLst>
              <a:ext uri="{FF2B5EF4-FFF2-40B4-BE49-F238E27FC236}">
                <a16:creationId xmlns:a16="http://schemas.microsoft.com/office/drawing/2014/main" id="{C6944062-8127-48E0-8509-558DF3136D59}"/>
              </a:ext>
            </a:extLst>
          </p:cNvPr>
          <p:cNvSpPr>
            <a:spLocks noGrp="1"/>
          </p:cNvSpPr>
          <p:nvPr>
            <p:ph type="sldNum" sz="quarter" idx="4"/>
          </p:nvPr>
        </p:nvSpPr>
        <p:spPr/>
        <p:txBody>
          <a:bodyPr/>
          <a:lstStyle/>
          <a:p>
            <a:fld id="{4C7BB189-9675-459C-9F76-56844520D6AF}" type="slidenum">
              <a:rPr lang="en-US" smtClean="0">
                <a:latin typeface="+mn-lt"/>
              </a:rPr>
              <a:pPr/>
              <a:t>8</a:t>
            </a:fld>
            <a:endParaRPr lang="en-US">
              <a:latin typeface="+mn-lt"/>
            </a:endParaRPr>
          </a:p>
        </p:txBody>
      </p:sp>
      <p:sp>
        <p:nvSpPr>
          <p:cNvPr id="7" name="TextBox 6">
            <a:extLst>
              <a:ext uri="{FF2B5EF4-FFF2-40B4-BE49-F238E27FC236}">
                <a16:creationId xmlns:a16="http://schemas.microsoft.com/office/drawing/2014/main" id="{63D06772-21C3-4A3A-A480-0A56F11AEA4A}"/>
              </a:ext>
            </a:extLst>
          </p:cNvPr>
          <p:cNvSpPr txBox="1"/>
          <p:nvPr/>
        </p:nvSpPr>
        <p:spPr>
          <a:xfrm>
            <a:off x="394988" y="1437492"/>
            <a:ext cx="6982424" cy="2695033"/>
          </a:xfrm>
          <a:prstGeom prst="rect">
            <a:avLst/>
          </a:prstGeom>
          <a:noFill/>
        </p:spPr>
        <p:txBody>
          <a:bodyPr wrap="square" rtlCol="0">
            <a:spAutoFit/>
          </a:bodyPr>
          <a:lstStyle/>
          <a:p>
            <a:pPr marL="0" marR="0" lvl="0" indent="0" algn="l" defTabSz="1828434"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224C61"/>
                </a:solidFill>
                <a:effectLst/>
                <a:uLnTx/>
                <a:uFillTx/>
                <a:latin typeface="+mj-lt"/>
                <a:ea typeface="Calibri" panose="020F0502020204030204" pitchFamily="34" charset="0"/>
                <a:cs typeface="Times New Roman" panose="02020603050405020304" pitchFamily="18" charset="0"/>
              </a:rPr>
              <a:t>For a deep level of support, members can self-select and schedule an appointment with a coach or EAP provider. Our coaches and nationwide provider network of more than 60,000 counselors can be filtered by criteria including geography, clinical specialty, cultural background, and other preferences, to ensure a perfect fit for each member.</a:t>
            </a:r>
          </a:p>
          <a:p>
            <a:pPr marL="0" marR="0" lvl="0" indent="0" algn="l" defTabSz="1828434" rtl="0" eaLnBrk="1" fontAlgn="auto" latinLnBrk="0" hangingPunct="1">
              <a:lnSpc>
                <a:spcPct val="107000"/>
              </a:lnSpc>
              <a:spcBef>
                <a:spcPts val="0"/>
              </a:spcBef>
              <a:spcAft>
                <a:spcPts val="400"/>
              </a:spcAft>
              <a:buClrTx/>
              <a:buSzTx/>
              <a:buFontTx/>
              <a:buNone/>
              <a:tabLst/>
              <a:defRPr/>
            </a:pPr>
            <a:r>
              <a:rPr kumimoji="0" lang="en-US" sz="1400" b="1" i="0" strike="noStrike" kern="1200" cap="none" spc="0" normalizeH="0" baseline="0" noProof="0" dirty="0">
                <a:ln>
                  <a:noFill/>
                </a:ln>
                <a:solidFill>
                  <a:srgbClr val="224C61"/>
                </a:solidFill>
                <a:effectLst/>
                <a:uLnTx/>
                <a:uFillTx/>
                <a:latin typeface="+mj-lt"/>
                <a:ea typeface="Calibri" panose="020F0502020204030204" pitchFamily="34" charset="0"/>
                <a:cs typeface="Times New Roman" panose="02020603050405020304" pitchFamily="18" charset="0"/>
              </a:rPr>
              <a:t>Coaching Services – 3 Sessions</a:t>
            </a:r>
          </a:p>
          <a:p>
            <a:pPr marL="3429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lang="en-US" sz="1400" dirty="0">
                <a:solidFill>
                  <a:srgbClr val="224C61"/>
                </a:solidFill>
                <a:latin typeface="+mj-lt"/>
                <a:ea typeface="Calibri" panose="020F0502020204030204" pitchFamily="34" charset="0"/>
                <a:cs typeface="Times New Roman" panose="02020603050405020304" pitchFamily="18" charset="0"/>
              </a:rPr>
              <a:t>Focused on teaching a skill and how to apply it to a stressful situation (e.g., mindfulness, reframing unhelpful thoughts, etc.)</a:t>
            </a:r>
          </a:p>
          <a:p>
            <a:pPr marL="3429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4C61"/>
                </a:solidFill>
                <a:effectLst/>
                <a:uLnTx/>
                <a:uFillTx/>
                <a:latin typeface="+mj-lt"/>
                <a:ea typeface="Calibri" panose="020F0502020204030204" pitchFamily="34" charset="0"/>
                <a:cs typeface="Times New Roman" panose="02020603050405020304" pitchFamily="18" charset="0"/>
              </a:rPr>
              <a:t>Goal is to </a:t>
            </a:r>
            <a:r>
              <a:rPr lang="en-US" sz="1400" dirty="0">
                <a:solidFill>
                  <a:srgbClr val="224C61"/>
                </a:solidFill>
                <a:latin typeface="+mj-lt"/>
                <a:ea typeface="Calibri" panose="020F0502020204030204" pitchFamily="34" charset="0"/>
                <a:cs typeface="Times New Roman" panose="02020603050405020304" pitchFamily="18" charset="0"/>
              </a:rPr>
              <a:t>build and improve stress management skills</a:t>
            </a:r>
          </a:p>
          <a:p>
            <a:pPr marL="3429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4C61"/>
                </a:solidFill>
                <a:effectLst/>
                <a:uLnTx/>
                <a:uFillTx/>
                <a:latin typeface="+mj-lt"/>
                <a:ea typeface="Calibri" panose="020F0502020204030204" pitchFamily="34" charset="0"/>
                <a:cs typeface="Times New Roman" panose="02020603050405020304" pitchFamily="18" charset="0"/>
              </a:rPr>
              <a:t>Provided by licensed</a:t>
            </a:r>
            <a:r>
              <a:rPr lang="en-US" sz="1400" dirty="0">
                <a:solidFill>
                  <a:srgbClr val="224C61"/>
                </a:solidFill>
                <a:latin typeface="+mj-lt"/>
                <a:ea typeface="Calibri" panose="020F0502020204030204" pitchFamily="34" charset="0"/>
                <a:cs typeface="Times New Roman" panose="02020603050405020304" pitchFamily="18" charset="0"/>
              </a:rPr>
              <a:t>, master’s-level clinicians or above located within the U.S.</a:t>
            </a:r>
          </a:p>
          <a:p>
            <a:pPr marL="342900" marR="0" lvl="0" indent="-171450" algn="l" defTabSz="1828434"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4C61"/>
                </a:solidFill>
                <a:effectLst/>
                <a:uLnTx/>
                <a:uFillTx/>
                <a:latin typeface="+mj-lt"/>
                <a:ea typeface="Calibri" panose="020F0502020204030204" pitchFamily="34" charset="0"/>
                <a:cs typeface="Times New Roman" panose="02020603050405020304" pitchFamily="18" charset="0"/>
              </a:rPr>
              <a:t>Available via 30-minute phone and video sessions</a:t>
            </a:r>
          </a:p>
        </p:txBody>
      </p:sp>
      <p:sp>
        <p:nvSpPr>
          <p:cNvPr id="8" name="TextBox 7">
            <a:extLst>
              <a:ext uri="{FF2B5EF4-FFF2-40B4-BE49-F238E27FC236}">
                <a16:creationId xmlns:a16="http://schemas.microsoft.com/office/drawing/2014/main" id="{ED04C38C-615A-44D0-9899-DF61B1A6C782}"/>
              </a:ext>
            </a:extLst>
          </p:cNvPr>
          <p:cNvSpPr txBox="1"/>
          <p:nvPr/>
        </p:nvSpPr>
        <p:spPr>
          <a:xfrm>
            <a:off x="394987" y="4132525"/>
            <a:ext cx="4431012" cy="2925544"/>
          </a:xfrm>
          <a:prstGeom prst="rect">
            <a:avLst/>
          </a:prstGeom>
          <a:noFill/>
        </p:spPr>
        <p:txBody>
          <a:bodyPr wrap="square" rtlCol="0">
            <a:spAutoFit/>
          </a:bodyPr>
          <a:lstStyle/>
          <a:p>
            <a:pPr marL="0" marR="0" lvl="0" indent="0" algn="l" defTabSz="1828434" rtl="0" eaLnBrk="1" fontAlgn="auto" latinLnBrk="0" hangingPunct="1">
              <a:lnSpc>
                <a:spcPct val="107000"/>
              </a:lnSpc>
              <a:spcBef>
                <a:spcPts val="0"/>
              </a:spcBef>
              <a:spcAft>
                <a:spcPts val="400"/>
              </a:spcAft>
              <a:buClrTx/>
              <a:buSzTx/>
              <a:buFontTx/>
              <a:buNone/>
              <a:tabLst/>
              <a:defRPr/>
            </a:pPr>
            <a:r>
              <a:rPr kumimoji="0" lang="en-US" sz="1400" b="1" i="0" strike="noStrike" kern="1200" cap="none" spc="0" normalizeH="0" baseline="0" noProof="0" dirty="0">
                <a:ln>
                  <a:noFill/>
                </a:ln>
                <a:solidFill>
                  <a:srgbClr val="224C61"/>
                </a:solidFill>
                <a:effectLst/>
                <a:uLnTx/>
                <a:uFillTx/>
                <a:latin typeface="+mj-lt"/>
                <a:ea typeface="Calibri" panose="020F0502020204030204" pitchFamily="34" charset="0"/>
                <a:cs typeface="Times New Roman" panose="02020603050405020304" pitchFamily="18" charset="0"/>
              </a:rPr>
              <a:t>Short-Term Counseling Services – 3 Sessions per Issue</a:t>
            </a:r>
          </a:p>
          <a:p>
            <a:pPr marL="3429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lang="en-US" sz="1400" dirty="0">
                <a:solidFill>
                  <a:srgbClr val="224C61"/>
                </a:solidFill>
                <a:latin typeface="+mj-lt"/>
                <a:ea typeface="Calibri" panose="020F0502020204030204" pitchFamily="34" charset="0"/>
                <a:cs typeface="Times New Roman" panose="02020603050405020304" pitchFamily="18" charset="0"/>
              </a:rPr>
              <a:t>Focused on using evidence-based protocols to address mental health issues (e.g., anxiety, depression, etc.) identified through a comprehensive clinical assessment</a:t>
            </a:r>
          </a:p>
          <a:p>
            <a:pPr marL="3429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4C61"/>
                </a:solidFill>
                <a:effectLst/>
                <a:uLnTx/>
                <a:uFillTx/>
                <a:latin typeface="+mj-lt"/>
                <a:ea typeface="Calibri" panose="020F0502020204030204" pitchFamily="34" charset="0"/>
                <a:cs typeface="Times New Roman" panose="02020603050405020304" pitchFamily="18" charset="0"/>
              </a:rPr>
              <a:t>Goal is to </a:t>
            </a:r>
            <a:r>
              <a:rPr lang="en-US" sz="1400" dirty="0">
                <a:solidFill>
                  <a:srgbClr val="224C61"/>
                </a:solidFill>
                <a:latin typeface="+mj-lt"/>
                <a:ea typeface="Calibri" panose="020F0502020204030204" pitchFamily="34" charset="0"/>
                <a:cs typeface="Times New Roman" panose="02020603050405020304" pitchFamily="18" charset="0"/>
              </a:rPr>
              <a:t>reduce mental health symptoms</a:t>
            </a:r>
          </a:p>
          <a:p>
            <a:pPr marL="3429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4C61"/>
                </a:solidFill>
                <a:effectLst/>
                <a:uLnTx/>
                <a:uFillTx/>
                <a:latin typeface="+mj-lt"/>
                <a:ea typeface="Calibri" panose="020F0502020204030204" pitchFamily="34" charset="0"/>
                <a:cs typeface="Times New Roman" panose="02020603050405020304" pitchFamily="18" charset="0"/>
              </a:rPr>
              <a:t>Provided by local licensed and credentialed providers our network</a:t>
            </a:r>
            <a:endParaRPr lang="en-US" sz="1400" dirty="0">
              <a:solidFill>
                <a:srgbClr val="224C61"/>
              </a:solidFill>
              <a:latin typeface="+mj-lt"/>
              <a:ea typeface="Calibri" panose="020F0502020204030204" pitchFamily="34" charset="0"/>
              <a:cs typeface="Times New Roman" panose="02020603050405020304" pitchFamily="18" charset="0"/>
            </a:endParaRPr>
          </a:p>
          <a:p>
            <a:pPr marL="342900" marR="0" lvl="0" indent="-171450" algn="l" defTabSz="1828434"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4C61"/>
                </a:solidFill>
                <a:effectLst/>
                <a:uLnTx/>
                <a:uFillTx/>
                <a:latin typeface="+mj-lt"/>
                <a:ea typeface="Calibri" panose="020F0502020204030204" pitchFamily="34" charset="0"/>
                <a:cs typeface="Times New Roman" panose="02020603050405020304" pitchFamily="18" charset="0"/>
              </a:rPr>
              <a:t>Available via 50- to 60-minute face-to-face, phone and video sessions</a:t>
            </a:r>
            <a:endParaRPr lang="en-US" sz="1400" dirty="0">
              <a:solidFill>
                <a:srgbClr val="224C61"/>
              </a:solidFill>
              <a:latin typeface="+mj-lt"/>
              <a:ea typeface="Calibri" panose="020F0502020204030204" pitchFamily="34" charset="0"/>
              <a:cs typeface="Times New Roman" panose="02020603050405020304" pitchFamily="18" charset="0"/>
            </a:endParaRPr>
          </a:p>
          <a:p>
            <a:pPr marR="0" lvl="0" algn="l" defTabSz="1828434" rtl="0" eaLnBrk="1" fontAlgn="auto" latinLnBrk="0" hangingPunct="1">
              <a:lnSpc>
                <a:spcPct val="107000"/>
              </a:lnSpc>
              <a:spcBef>
                <a:spcPts val="0"/>
              </a:spcBef>
              <a:spcAft>
                <a:spcPts val="800"/>
              </a:spcAft>
              <a:buClrTx/>
              <a:buSzTx/>
              <a:tabLst/>
              <a:defRPr/>
            </a:pPr>
            <a:endParaRPr kumimoji="0" lang="en-US" sz="1400" b="0" i="0" u="none" strike="noStrike" kern="1200" cap="none" spc="0" normalizeH="0" baseline="0" noProof="0" dirty="0">
              <a:ln>
                <a:noFill/>
              </a:ln>
              <a:solidFill>
                <a:srgbClr val="224C61"/>
              </a:solidFill>
              <a:effectLst/>
              <a:uLnTx/>
              <a:uFillTx/>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19BDBE1-24C3-4307-8971-A4193243CBD7}"/>
              </a:ext>
            </a:extLst>
          </p:cNvPr>
          <p:cNvPicPr>
            <a:picLocks noChangeAspect="1"/>
          </p:cNvPicPr>
          <p:nvPr/>
        </p:nvPicPr>
        <p:blipFill>
          <a:blip r:embed="rId2" cstate="screen">
            <a:extLst>
              <a:ext uri="{28A0092B-C50C-407E-A947-70E740481C1C}">
                <a14:useLocalDpi xmlns:a14="http://schemas.microsoft.com/office/drawing/2010/main"/>
              </a:ext>
            </a:extLst>
          </a:blip>
          <a:stretch/>
        </p:blipFill>
        <p:spPr>
          <a:xfrm>
            <a:off x="5283557" y="4045921"/>
            <a:ext cx="1908220" cy="4343431"/>
          </a:xfrm>
          <a:prstGeom prst="rect">
            <a:avLst/>
          </a:prstGeom>
          <a:effectLst/>
        </p:spPr>
      </p:pic>
    </p:spTree>
    <p:extLst>
      <p:ext uri="{BB962C8B-B14F-4D97-AF65-F5344CB8AC3E}">
        <p14:creationId xmlns:p14="http://schemas.microsoft.com/office/powerpoint/2010/main" val="200605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DB664-4107-4328-AF59-712AFCBB2FCD}"/>
              </a:ext>
            </a:extLst>
          </p:cNvPr>
          <p:cNvSpPr>
            <a:spLocks noGrp="1"/>
          </p:cNvSpPr>
          <p:nvPr>
            <p:ph type="title"/>
          </p:nvPr>
        </p:nvSpPr>
        <p:spPr/>
        <p:txBody>
          <a:bodyPr>
            <a:normAutofit/>
          </a:bodyPr>
          <a:lstStyle/>
          <a:p>
            <a:r>
              <a:rPr lang="en-US" sz="3000">
                <a:latin typeface="+mn-lt"/>
              </a:rPr>
              <a:t>DIGITAL COURSES</a:t>
            </a:r>
          </a:p>
        </p:txBody>
      </p:sp>
      <p:sp>
        <p:nvSpPr>
          <p:cNvPr id="4" name="Slide Number Placeholder 3">
            <a:extLst>
              <a:ext uri="{FF2B5EF4-FFF2-40B4-BE49-F238E27FC236}">
                <a16:creationId xmlns:a16="http://schemas.microsoft.com/office/drawing/2014/main" id="{3BC0EBD4-EA51-485D-A35E-D3C85B8D348F}"/>
              </a:ext>
            </a:extLst>
          </p:cNvPr>
          <p:cNvSpPr>
            <a:spLocks noGrp="1"/>
          </p:cNvSpPr>
          <p:nvPr>
            <p:ph type="sldNum" sz="quarter" idx="4"/>
          </p:nvPr>
        </p:nvSpPr>
        <p:spPr/>
        <p:txBody>
          <a:bodyPr/>
          <a:lstStyle/>
          <a:p>
            <a:fld id="{4C7BB189-9675-459C-9F76-56844520D6AF}" type="slidenum">
              <a:rPr lang="en-US" smtClean="0">
                <a:latin typeface="+mn-lt"/>
              </a:rPr>
              <a:pPr/>
              <a:t>9</a:t>
            </a:fld>
            <a:endParaRPr lang="en-US">
              <a:latin typeface="+mn-lt"/>
            </a:endParaRPr>
          </a:p>
        </p:txBody>
      </p:sp>
      <p:sp>
        <p:nvSpPr>
          <p:cNvPr id="7" name="TextBox 6">
            <a:extLst>
              <a:ext uri="{FF2B5EF4-FFF2-40B4-BE49-F238E27FC236}">
                <a16:creationId xmlns:a16="http://schemas.microsoft.com/office/drawing/2014/main" id="{A82FFE26-26BF-4D53-A0A7-405254C362B7}"/>
              </a:ext>
            </a:extLst>
          </p:cNvPr>
          <p:cNvSpPr txBox="1"/>
          <p:nvPr/>
        </p:nvSpPr>
        <p:spPr>
          <a:xfrm>
            <a:off x="394987" y="1418571"/>
            <a:ext cx="6853306" cy="5052089"/>
          </a:xfrm>
          <a:prstGeom prst="rect">
            <a:avLst/>
          </a:prstGeom>
          <a:noFill/>
        </p:spPr>
        <p:txBody>
          <a:bodyPr wrap="square" rtlCol="0">
            <a:spAutoFit/>
          </a:bodyPr>
          <a:lstStyle/>
          <a:p>
            <a:pPr marL="0" marR="0" lvl="0" indent="0" algn="l" defTabSz="1828434"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Uprise Health also offers a library of more than 40 curated, CBT-based courses, providing on-demand support and enabling users to build skills for goal setting, addressing challenges, and developing resiliency.  </a:t>
            </a:r>
          </a:p>
          <a:p>
            <a:pPr marL="0" marR="0" lvl="0" indent="0" algn="l" defTabSz="1828434" rtl="0" eaLnBrk="1" fontAlgn="auto" latinLnBrk="0" hangingPunct="1">
              <a:lnSpc>
                <a:spcPct val="107000"/>
              </a:lnSpc>
              <a:spcBef>
                <a:spcPts val="0"/>
              </a:spcBef>
              <a:spcAft>
                <a:spcPts val="400"/>
              </a:spcAft>
              <a:buClrTx/>
              <a:buSzTx/>
              <a:buFontTx/>
              <a:buNone/>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Our digital courses cover a wide variety of mental health topics, including:</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Alcohol and addictions</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Cognitive re-training</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COVID-19 anxiety</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Financial mindset</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Insomnia and sleep management</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Leadership</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Management training</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Metacognition and core beliefs</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Mindfulness</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Pain and fatigue</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Productivity</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Reflective listening</a:t>
            </a:r>
          </a:p>
          <a:p>
            <a:pPr marL="457200" marR="0" lvl="0" indent="-171450" algn="l" defTabSz="1828434"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Stress and anxiety management</a:t>
            </a:r>
          </a:p>
          <a:p>
            <a:pPr marL="457200" marR="0" lvl="0" indent="-171450" algn="l" defTabSz="1828434"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Wellbeing</a:t>
            </a:r>
            <a:endParaRPr lang="en-US" sz="1400">
              <a:solidFill>
                <a:srgbClr val="224C61"/>
              </a:solidFill>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F5AC414-FA30-4220-B3CB-4DEBC4868699}"/>
              </a:ext>
            </a:extLst>
          </p:cNvPr>
          <p:cNvSpPr txBox="1"/>
          <p:nvPr/>
        </p:nvSpPr>
        <p:spPr>
          <a:xfrm>
            <a:off x="490775" y="6575619"/>
            <a:ext cx="4281947" cy="1695721"/>
          </a:xfrm>
          <a:prstGeom prst="rect">
            <a:avLst/>
          </a:prstGeom>
          <a:noFill/>
        </p:spPr>
        <p:txBody>
          <a:bodyPr wrap="square" rtlCol="0">
            <a:spAutoFit/>
          </a:bodyPr>
          <a:lstStyle/>
          <a:p>
            <a:pPr marR="0" lvl="0" algn="l" defTabSz="1828434" rtl="0" eaLnBrk="1" fontAlgn="auto" latinLnBrk="0" hangingPunct="1">
              <a:lnSpc>
                <a:spcPct val="107000"/>
              </a:lnSpc>
              <a:spcBef>
                <a:spcPts val="0"/>
              </a:spcBef>
              <a:spcAft>
                <a:spcPts val="800"/>
              </a:spcAft>
              <a:buClrTx/>
              <a:buSzTx/>
              <a:tabLst/>
              <a:defRPr/>
            </a:pPr>
            <a:r>
              <a:rPr kumimoji="0" lang="en-US" sz="1400" b="0" i="0" u="none" strike="noStrike" kern="1200" cap="none" spc="0" normalizeH="0" baseline="0" noProof="0">
                <a:ln>
                  <a:noFill/>
                </a:ln>
                <a:solidFill>
                  <a:srgbClr val="224C61"/>
                </a:solidFill>
                <a:effectLst/>
                <a:uLnTx/>
                <a:uFillTx/>
                <a:latin typeface="+mj-lt"/>
                <a:ea typeface="Calibri" panose="020F0502020204030204" pitchFamily="34" charset="0"/>
                <a:cs typeface="Times New Roman" panose="02020603050405020304" pitchFamily="18" charset="0"/>
              </a:rPr>
              <a:t>These courses are available 24 hours a day to all employees, regardless of risk level or engagement in other Uprise Health services. Members identified as low-risk can access courses to self-manage their mental health and wellbeing, while coaches and EAP providers use these courses to supplement and augment their treatment of members with an increased risk profile.</a:t>
            </a:r>
          </a:p>
        </p:txBody>
      </p:sp>
      <p:grpSp>
        <p:nvGrpSpPr>
          <p:cNvPr id="9" name="Group 8">
            <a:extLst>
              <a:ext uri="{FF2B5EF4-FFF2-40B4-BE49-F238E27FC236}">
                <a16:creationId xmlns:a16="http://schemas.microsoft.com/office/drawing/2014/main" id="{13C53734-19E7-4DA2-95A4-D266B4DA199C}"/>
              </a:ext>
            </a:extLst>
          </p:cNvPr>
          <p:cNvGrpSpPr>
            <a:grpSpLocks noChangeAspect="1"/>
          </p:cNvGrpSpPr>
          <p:nvPr/>
        </p:nvGrpSpPr>
        <p:grpSpPr>
          <a:xfrm>
            <a:off x="4867536" y="2578643"/>
            <a:ext cx="1922797" cy="4253077"/>
            <a:chOff x="4317277" y="2091456"/>
            <a:chExt cx="2409667" cy="5329995"/>
          </a:xfrm>
        </p:grpSpPr>
        <p:pic>
          <p:nvPicPr>
            <p:cNvPr id="10" name="Picture 9" descr="Graphical user interface, application&#10;&#10;Description automatically generated">
              <a:extLst>
                <a:ext uri="{FF2B5EF4-FFF2-40B4-BE49-F238E27FC236}">
                  <a16:creationId xmlns:a16="http://schemas.microsoft.com/office/drawing/2014/main" id="{0ADDF9FE-1DD4-4D3F-8F79-9E90E39A0C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5526" y="2091456"/>
              <a:ext cx="2237462" cy="5092246"/>
            </a:xfrm>
            <a:prstGeom prst="rect">
              <a:avLst/>
            </a:prstGeom>
          </p:spPr>
        </p:pic>
        <p:pic>
          <p:nvPicPr>
            <p:cNvPr id="11" name="Picture 10" descr="A picture containing text, electronics, screenshot&#10;&#10;Description automatically generated">
              <a:extLst>
                <a:ext uri="{FF2B5EF4-FFF2-40B4-BE49-F238E27FC236}">
                  <a16:creationId xmlns:a16="http://schemas.microsoft.com/office/drawing/2014/main" id="{50ABD0A0-914E-47CB-89CE-D9474986A6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637094">
              <a:off x="4317277" y="7059049"/>
              <a:ext cx="2409667" cy="362402"/>
            </a:xfrm>
            <a:prstGeom prst="rect">
              <a:avLst/>
            </a:prstGeom>
          </p:spPr>
        </p:pic>
      </p:grpSp>
    </p:spTree>
    <p:extLst>
      <p:ext uri="{BB962C8B-B14F-4D97-AF65-F5344CB8AC3E}">
        <p14:creationId xmlns:p14="http://schemas.microsoft.com/office/powerpoint/2010/main" val="2717873947"/>
      </p:ext>
    </p:extLst>
  </p:cSld>
  <p:clrMapOvr>
    <a:masterClrMapping/>
  </p:clrMapOvr>
</p:sld>
</file>

<file path=ppt/theme/theme1.xml><?xml version="1.0" encoding="utf-8"?>
<a:theme xmlns:a="http://schemas.openxmlformats.org/drawingml/2006/main" name="1_IBH SLIDE MASTER STD SIZE 10.23.2019">
  <a:themeElements>
    <a:clrScheme name="TSQ - Marbella Dark">
      <a:dk1>
        <a:srgbClr val="FFFFFF"/>
      </a:dk1>
      <a:lt1>
        <a:srgbClr val="FFFFFF"/>
      </a:lt1>
      <a:dk2>
        <a:srgbClr val="FFFFFF"/>
      </a:dk2>
      <a:lt2>
        <a:srgbClr val="363D48"/>
      </a:lt2>
      <a:accent1>
        <a:srgbClr val="EA8831"/>
      </a:accent1>
      <a:accent2>
        <a:srgbClr val="4D6F84"/>
      </a:accent2>
      <a:accent3>
        <a:srgbClr val="2FAFCE"/>
      </a:accent3>
      <a:accent4>
        <a:srgbClr val="EA8831"/>
      </a:accent4>
      <a:accent5>
        <a:srgbClr val="4D6F84"/>
      </a:accent5>
      <a:accent6>
        <a:srgbClr val="2FAFCE"/>
      </a:accent6>
      <a:hlink>
        <a:srgbClr val="69A020"/>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BH SLIDE MASTER STD SIZE 10.23.2019" id="{30C59198-80E5-4BAF-8BEC-C6780FE9CA26}" vid="{50E331C9-DF96-4439-B8CA-D13ABCD0301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A4201A19EC8040A147FD873FCB0DFE" ma:contentTypeVersion="13" ma:contentTypeDescription="Create a new document." ma:contentTypeScope="" ma:versionID="77685b966bcaeed95b7e7c39b1bcfd73">
  <xsd:schema xmlns:xsd="http://www.w3.org/2001/XMLSchema" xmlns:xs="http://www.w3.org/2001/XMLSchema" xmlns:p="http://schemas.microsoft.com/office/2006/metadata/properties" xmlns:ns2="ff1b3e98-4ed3-48b9-a266-204a511438f3" xmlns:ns3="3accc599-cd4c-4473-95bc-4587c1278eed" targetNamespace="http://schemas.microsoft.com/office/2006/metadata/properties" ma:root="true" ma:fieldsID="430ab13c923c0be977be4c9e27fad829" ns2:_="" ns3:_="">
    <xsd:import namespace="ff1b3e98-4ed3-48b9-a266-204a511438f3"/>
    <xsd:import namespace="3accc599-cd4c-4473-95bc-4587c1278e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1b3e98-4ed3-48b9-a266-204a51143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ccc599-cd4c-4473-95bc-4587c1278eed" elementFormDefault="qualified">
    <xsd:import namespace="http://schemas.microsoft.com/office/2006/documentManagement/types"/>
    <xsd:import namespace="http://schemas.microsoft.com/office/infopath/2007/PartnerControls"/>
    <xsd:element name="SharedWithUsers" ma:index="1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373A90-3B2C-49E6-A85D-324C89E7D732}">
  <ds:schemaRefs>
    <ds:schemaRef ds:uri="http://purl.org/dc/terms/"/>
    <ds:schemaRef ds:uri="http://schemas.microsoft.com/office/2006/documentManagement/types"/>
    <ds:schemaRef ds:uri="http://schemas.microsoft.com/office/2006/metadata/properties"/>
    <ds:schemaRef ds:uri="http://schemas.microsoft.com/office/infopath/2007/PartnerControls"/>
    <ds:schemaRef ds:uri="3accc599-cd4c-4473-95bc-4587c1278eed"/>
    <ds:schemaRef ds:uri="http://www.w3.org/XML/1998/namespace"/>
    <ds:schemaRef ds:uri="http://purl.org/dc/elements/1.1/"/>
    <ds:schemaRef ds:uri="http://purl.org/dc/dcmitype/"/>
    <ds:schemaRef ds:uri="ff1b3e98-4ed3-48b9-a266-204a511438f3"/>
    <ds:schemaRef ds:uri="http://schemas.openxmlformats.org/package/2006/metadata/core-properties"/>
  </ds:schemaRefs>
</ds:datastoreItem>
</file>

<file path=customXml/itemProps2.xml><?xml version="1.0" encoding="utf-8"?>
<ds:datastoreItem xmlns:ds="http://schemas.openxmlformats.org/officeDocument/2006/customXml" ds:itemID="{E2331E2C-339C-45C7-B8D3-286EB9886F72}">
  <ds:schemaRefs>
    <ds:schemaRef ds:uri="http://schemas.microsoft.com/sharepoint/v3/contenttype/forms"/>
  </ds:schemaRefs>
</ds:datastoreItem>
</file>

<file path=customXml/itemProps3.xml><?xml version="1.0" encoding="utf-8"?>
<ds:datastoreItem xmlns:ds="http://schemas.openxmlformats.org/officeDocument/2006/customXml" ds:itemID="{5E0F3D3D-8BD0-4922-8200-A8C6F3213EE9}">
  <ds:schemaRefs>
    <ds:schemaRef ds:uri="3accc599-cd4c-4473-95bc-4587c1278eed"/>
    <ds:schemaRef ds:uri="ff1b3e98-4ed3-48b9-a266-204a511438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1151</TotalTime>
  <Words>1822</Words>
  <Application>Microsoft Office PowerPoint</Application>
  <PresentationFormat>Custom</PresentationFormat>
  <Paragraphs>211</Paragraphs>
  <Slides>17</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Calibri Light</vt:lpstr>
      <vt:lpstr>Century Gothic</vt:lpstr>
      <vt:lpstr>Courier New</vt:lpstr>
      <vt:lpstr>Open Sans Light</vt:lpstr>
      <vt:lpstr>Symbol</vt:lpstr>
      <vt:lpstr>1_IBH SLIDE MASTER STD SIZE 10.23.2019</vt:lpstr>
      <vt:lpstr>Office Theme</vt:lpstr>
      <vt:lpstr>Welcome Kit Digitally-Enabled EAP and Mental Health Program </vt:lpstr>
      <vt:lpstr>PROGRAM OVERVIEW</vt:lpstr>
      <vt:lpstr>SUMMARY OF SERVICES</vt:lpstr>
      <vt:lpstr>HOW TO ACCESS SERVICES</vt:lpstr>
      <vt:lpstr>EMPLOYEES AND FAMILY MEMBERS</vt:lpstr>
      <vt:lpstr>SUPERVISORS AND MANAGERS</vt:lpstr>
      <vt:lpstr>ONLINE RESOURCE LIBRARY </vt:lpstr>
      <vt:lpstr>COACHING AND SHORT-TERM COUNSELING</vt:lpstr>
      <vt:lpstr>DIGITAL COURSES</vt:lpstr>
      <vt:lpstr>MORE ABOUT COUNSELING</vt:lpstr>
      <vt:lpstr>WORK-LIFE SERVICES</vt:lpstr>
      <vt:lpstr>ONLINE PEER SUPPORT GROUPS</vt:lpstr>
      <vt:lpstr>SUPPORT FOR MANAGERS &amp; SUPERVISORS</vt:lpstr>
      <vt:lpstr>MONTHLY NEWSLETTERS</vt:lpstr>
      <vt:lpstr>PowerPoint Presentation</vt:lpstr>
      <vt:lpstr>TRAINING AND COMMUNICATIONS</vt:lpstr>
      <vt:lpstr>WEBINARS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Kreider</dc:creator>
  <cp:lastModifiedBy>Adrienne Foreman</cp:lastModifiedBy>
  <cp:revision>5</cp:revision>
  <cp:lastPrinted>2019-11-26T20:10:04Z</cp:lastPrinted>
  <dcterms:created xsi:type="dcterms:W3CDTF">2019-11-06T19:07:11Z</dcterms:created>
  <dcterms:modified xsi:type="dcterms:W3CDTF">2022-07-14T17:41:58Z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0x010100AFA4201A19EC8040A147FD873FCB0DFE</vt:lpwstr>
  </property>
</Properties>
</file>