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8" r:id="rId4"/>
  </p:sldMasterIdLst>
  <p:notesMasterIdLst>
    <p:notesMasterId r:id="rId18"/>
  </p:notesMasterIdLst>
  <p:handoutMasterIdLst>
    <p:handoutMasterId r:id="rId19"/>
  </p:handoutMasterIdLst>
  <p:sldIdLst>
    <p:sldId id="4415" r:id="rId5"/>
    <p:sldId id="258" r:id="rId6"/>
    <p:sldId id="4602" r:id="rId7"/>
    <p:sldId id="4147" r:id="rId8"/>
    <p:sldId id="4603" r:id="rId9"/>
    <p:sldId id="278" r:id="rId10"/>
    <p:sldId id="281" r:id="rId11"/>
    <p:sldId id="279" r:id="rId12"/>
    <p:sldId id="443" r:id="rId13"/>
    <p:sldId id="4598" r:id="rId14"/>
    <p:sldId id="4599" r:id="rId15"/>
    <p:sldId id="277" r:id="rId16"/>
    <p:sldId id="4601" r:id="rId1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8832118-3D3D-482B-B202-0BFA016BD6A8}">
          <p14:sldIdLst>
            <p14:sldId id="4415"/>
            <p14:sldId id="258"/>
            <p14:sldId id="4602"/>
            <p14:sldId id="4147"/>
            <p14:sldId id="4603"/>
            <p14:sldId id="278"/>
            <p14:sldId id="281"/>
            <p14:sldId id="279"/>
            <p14:sldId id="443"/>
            <p14:sldId id="4598"/>
            <p14:sldId id="4599"/>
            <p14:sldId id="277"/>
            <p14:sldId id="46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et Levin" initials="JL" lastIdx="0" clrIdx="0">
    <p:extLst>
      <p:ext uri="{19B8F6BF-5375-455C-9EA6-DF929625EA0E}">
        <p15:presenceInfo xmlns:p15="http://schemas.microsoft.com/office/powerpoint/2012/main" userId="S::Janet.Levin@ibhsolutions.com::5da22c6c-44b1-4a74-915f-52a318acac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4D63"/>
    <a:srgbClr val="07416B"/>
    <a:srgbClr val="00426C"/>
    <a:srgbClr val="8CC642"/>
    <a:srgbClr val="FFFFFF"/>
    <a:srgbClr val="09436C"/>
    <a:srgbClr val="DDEEF8"/>
    <a:srgbClr val="2A65AC"/>
    <a:srgbClr val="87BF40"/>
    <a:srgbClr val="FF6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37C0EF-8DCD-E34D-9269-07668AAF0720}" v="4" dt="2022-08-17T20:26:37.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02" autoAdjust="0"/>
    <p:restoredTop sz="94694"/>
  </p:normalViewPr>
  <p:slideViewPr>
    <p:cSldViewPr snapToGrid="0">
      <p:cViewPr>
        <p:scale>
          <a:sx n="50" d="100"/>
          <a:sy n="50" d="100"/>
        </p:scale>
        <p:origin x="298" y="403"/>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1"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eaLnBrk="1" hangingPunct="1">
              <a:defRPr sz="1200" smtClean="0">
                <a:latin typeface="Arial" charset="0"/>
              </a:defRPr>
            </a:lvl1pPr>
          </a:lstStyle>
          <a:p>
            <a:pPr>
              <a:defRPr/>
            </a:pPr>
            <a:endParaRPr lang="en-US" dirty="0"/>
          </a:p>
        </p:txBody>
      </p:sp>
      <p:sp>
        <p:nvSpPr>
          <p:cNvPr id="78851" name="Rectangle 3"/>
          <p:cNvSpPr>
            <a:spLocks noGrp="1" noChangeArrowheads="1"/>
          </p:cNvSpPr>
          <p:nvPr>
            <p:ph type="dt" sz="quarter" idx="1"/>
          </p:nvPr>
        </p:nvSpPr>
        <p:spPr bwMode="auto">
          <a:xfrm>
            <a:off x="3970939"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algn="r" eaLnBrk="1" hangingPunct="1">
              <a:defRPr sz="1200" smtClean="0">
                <a:latin typeface="Arial" charset="0"/>
              </a:defRPr>
            </a:lvl1pPr>
          </a:lstStyle>
          <a:p>
            <a:pPr>
              <a:defRPr/>
            </a:pPr>
            <a:endParaRPr lang="en-US" dirty="0"/>
          </a:p>
        </p:txBody>
      </p:sp>
      <p:sp>
        <p:nvSpPr>
          <p:cNvPr id="78852" name="Rectangle 4"/>
          <p:cNvSpPr>
            <a:spLocks noGrp="1" noChangeArrowheads="1"/>
          </p:cNvSpPr>
          <p:nvPr>
            <p:ph type="ftr" sz="quarter" idx="2"/>
          </p:nvPr>
        </p:nvSpPr>
        <p:spPr bwMode="auto">
          <a:xfrm>
            <a:off x="1" y="8829966"/>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eaLnBrk="1" hangingPunct="1">
              <a:defRPr sz="1200" smtClean="0">
                <a:latin typeface="Arial" charset="0"/>
              </a:defRPr>
            </a:lvl1pPr>
          </a:lstStyle>
          <a:p>
            <a:pPr>
              <a:defRPr/>
            </a:pPr>
            <a:endParaRPr lang="en-US" dirty="0"/>
          </a:p>
        </p:txBody>
      </p:sp>
      <p:sp>
        <p:nvSpPr>
          <p:cNvPr id="78853" name="Rectangle 5"/>
          <p:cNvSpPr>
            <a:spLocks noGrp="1" noChangeArrowheads="1"/>
          </p:cNvSpPr>
          <p:nvPr>
            <p:ph type="sldNum" sz="quarter" idx="3"/>
          </p:nvPr>
        </p:nvSpPr>
        <p:spPr bwMode="auto">
          <a:xfrm>
            <a:off x="3970939" y="8829966"/>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algn="r" eaLnBrk="1" hangingPunct="1">
              <a:defRPr sz="1200" smtClean="0">
                <a:latin typeface="Arial" charset="0"/>
              </a:defRPr>
            </a:lvl1pPr>
          </a:lstStyle>
          <a:p>
            <a:pPr>
              <a:defRPr/>
            </a:pPr>
            <a:fld id="{C5F54346-118B-4313-8C8D-8B46583791CA}" type="slidenum">
              <a:rPr lang="en-US"/>
              <a:pPr>
                <a:defRPr/>
              </a:pPr>
              <a:t>‹#›</a:t>
            </a:fld>
            <a:endParaRPr lang="en-US" dirty="0"/>
          </a:p>
        </p:txBody>
      </p:sp>
    </p:spTree>
    <p:extLst>
      <p:ext uri="{BB962C8B-B14F-4D97-AF65-F5344CB8AC3E}">
        <p14:creationId xmlns:p14="http://schemas.microsoft.com/office/powerpoint/2010/main" val="397254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1"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eaLnBrk="1" hangingPunct="1">
              <a:defRPr sz="1200" smtClean="0">
                <a:latin typeface="Arial" charset="0"/>
              </a:defRPr>
            </a:lvl1pPr>
          </a:lstStyle>
          <a:p>
            <a:pPr>
              <a:defRPr/>
            </a:pPr>
            <a:endParaRPr lang="en-US" dirty="0"/>
          </a:p>
        </p:txBody>
      </p:sp>
      <p:sp>
        <p:nvSpPr>
          <p:cNvPr id="144387" name="Rectangle 3"/>
          <p:cNvSpPr>
            <a:spLocks noGrp="1" noChangeArrowheads="1"/>
          </p:cNvSpPr>
          <p:nvPr>
            <p:ph type="dt" idx="1"/>
          </p:nvPr>
        </p:nvSpPr>
        <p:spPr bwMode="auto">
          <a:xfrm>
            <a:off x="3970939" y="0"/>
            <a:ext cx="3037840" cy="46482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lvl1pPr algn="r" eaLnBrk="1" hangingPunct="1">
              <a:defRPr sz="1200" smtClean="0">
                <a:latin typeface="Arial" charset="0"/>
              </a:defRPr>
            </a:lvl1pPr>
          </a:lstStyle>
          <a:p>
            <a:pPr>
              <a:defRPr/>
            </a:pPr>
            <a:endParaRPr lang="en-US" dirty="0"/>
          </a:p>
        </p:txBody>
      </p:sp>
      <p:sp>
        <p:nvSpPr>
          <p:cNvPr id="3891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p:spPr>
      </p:sp>
      <p:sp>
        <p:nvSpPr>
          <p:cNvPr id="14438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66" tIns="46583" rIns="93166" bIns="4658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4390" name="Rectangle 6"/>
          <p:cNvSpPr>
            <a:spLocks noGrp="1" noChangeArrowheads="1"/>
          </p:cNvSpPr>
          <p:nvPr>
            <p:ph type="ftr" sz="quarter" idx="4"/>
          </p:nvPr>
        </p:nvSpPr>
        <p:spPr bwMode="auto">
          <a:xfrm>
            <a:off x="1" y="8829966"/>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eaLnBrk="1" hangingPunct="1">
              <a:defRPr sz="1200" smtClean="0">
                <a:latin typeface="Arial" charset="0"/>
              </a:defRPr>
            </a:lvl1pPr>
          </a:lstStyle>
          <a:p>
            <a:pPr>
              <a:defRPr/>
            </a:pPr>
            <a:endParaRPr lang="en-US" dirty="0"/>
          </a:p>
        </p:txBody>
      </p:sp>
      <p:sp>
        <p:nvSpPr>
          <p:cNvPr id="144391" name="Rectangle 7"/>
          <p:cNvSpPr>
            <a:spLocks noGrp="1" noChangeArrowheads="1"/>
          </p:cNvSpPr>
          <p:nvPr>
            <p:ph type="sldNum" sz="quarter" idx="5"/>
          </p:nvPr>
        </p:nvSpPr>
        <p:spPr bwMode="auto">
          <a:xfrm>
            <a:off x="3970939" y="8829966"/>
            <a:ext cx="3037840" cy="464820"/>
          </a:xfrm>
          <a:prstGeom prst="rect">
            <a:avLst/>
          </a:prstGeom>
          <a:noFill/>
          <a:ln w="9525">
            <a:noFill/>
            <a:miter lim="800000"/>
            <a:headEnd/>
            <a:tailEnd/>
          </a:ln>
          <a:effectLst/>
        </p:spPr>
        <p:txBody>
          <a:bodyPr vert="horz" wrap="square" lIns="93166" tIns="46583" rIns="93166" bIns="46583" numCol="1" anchor="b" anchorCtr="0" compatLnSpc="1">
            <a:prstTxWarp prst="textNoShape">
              <a:avLst/>
            </a:prstTxWarp>
          </a:bodyPr>
          <a:lstStyle>
            <a:lvl1pPr algn="r" eaLnBrk="1" hangingPunct="1">
              <a:defRPr sz="1200" smtClean="0">
                <a:latin typeface="Arial" charset="0"/>
              </a:defRPr>
            </a:lvl1pPr>
          </a:lstStyle>
          <a:p>
            <a:pPr>
              <a:defRPr/>
            </a:pPr>
            <a:fld id="{ACA9AA6C-953B-4102-812F-5D528ACBCDAF}" type="slidenum">
              <a:rPr lang="en-US"/>
              <a:pPr>
                <a:defRPr/>
              </a:pPr>
              <a:t>‹#›</a:t>
            </a:fld>
            <a:endParaRPr lang="en-US" dirty="0"/>
          </a:p>
        </p:txBody>
      </p:sp>
    </p:spTree>
    <p:extLst>
      <p:ext uri="{BB962C8B-B14F-4D97-AF65-F5344CB8AC3E}">
        <p14:creationId xmlns:p14="http://schemas.microsoft.com/office/powerpoint/2010/main" val="2589556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IBH services are available to all employees and their family members, whether or not they are covered by the health plan. In fact, we believe strongly in the importance of mental health support, and we do not deny services when someone contacts IBH for help. </a:t>
            </a:r>
          </a:p>
          <a:p>
            <a:endParaRPr lang="en-US" dirty="0"/>
          </a:p>
          <a:p>
            <a:r>
              <a:rPr lang="en-US" dirty="0"/>
              <a:t>You and your employees will benefit from the following IBH differentiators: </a:t>
            </a:r>
          </a:p>
          <a:p>
            <a:r>
              <a:rPr lang="en-US" dirty="0"/>
              <a:t>• Our tailored and high-quality behavioral health solutions are built on a robust, clinically-driven platform—providing multi-modal, on-demand access to care via face-to-face, phone, video, and synchronous and asynchronous chat.</a:t>
            </a:r>
          </a:p>
          <a:p>
            <a:r>
              <a:rPr lang="en-US" dirty="0"/>
              <a:t>• Through our fully-integrated platform, members will have access to highly engaging, self-guided cognitive behavioral therapy (CBT) programs recommended based on an initial clinical assessment and their identified needs.  </a:t>
            </a:r>
          </a:p>
          <a:p>
            <a:r>
              <a:rPr lang="en-US" dirty="0"/>
              <a:t>• Highly effective health coaching is provided by expertly trained clinicians, who tailor sessions to each participant’s stated goals, level of readiness to change, and social determinants of health.</a:t>
            </a:r>
          </a:p>
          <a:p>
            <a:r>
              <a:rPr lang="en-US" dirty="0"/>
              <a:t>• Our best-in-class network, which includes more than 60,000 providers located across the U.S., offers easy access to the broadest range of top-quality counselors, all of whom meet our strict credentialing standards.</a:t>
            </a:r>
          </a:p>
          <a:p>
            <a:r>
              <a:rPr lang="en-US" dirty="0"/>
              <a:t>• We offer broad and on-demand analytics to measure engagement and program outcomes, which will enable Gallagher to assess the effectiveness of the program and be agile in its response to mental health trends among its employees.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3F765-3137-4716-ADFF-E9D179F58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38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our 20-year history, many access codes have been used. We have included those access codes to make sure your employees have access regardless. </a:t>
            </a:r>
          </a:p>
        </p:txBody>
      </p:sp>
      <p:sp>
        <p:nvSpPr>
          <p:cNvPr id="4" name="Slide Number Placeholder 3"/>
          <p:cNvSpPr>
            <a:spLocks noGrp="1"/>
          </p:cNvSpPr>
          <p:nvPr>
            <p:ph type="sldNum" sz="quarter" idx="5"/>
          </p:nvPr>
        </p:nvSpPr>
        <p:spPr/>
        <p:txBody>
          <a:bodyPr/>
          <a:lstStyle/>
          <a:p>
            <a:pPr>
              <a:defRPr/>
            </a:pPr>
            <a:fld id="{ACA9AA6C-953B-4102-812F-5D528ACBCDAF}" type="slidenum">
              <a:rPr lang="en-US" smtClean="0"/>
              <a:pPr>
                <a:defRPr/>
              </a:pPr>
              <a:t>4</a:t>
            </a:fld>
            <a:endParaRPr lang="en-US" dirty="0"/>
          </a:p>
        </p:txBody>
      </p:sp>
    </p:spTree>
    <p:extLst>
      <p:ext uri="{BB962C8B-B14F-4D97-AF65-F5344CB8AC3E}">
        <p14:creationId xmlns:p14="http://schemas.microsoft.com/office/powerpoint/2010/main" val="17224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A9AA6C-953B-4102-812F-5D528ACBCDAF}" type="slidenum">
              <a:rPr lang="en-US" smtClean="0"/>
              <a:pPr>
                <a:defRPr/>
              </a:pPr>
              <a:t>5</a:t>
            </a:fld>
            <a:endParaRPr lang="en-US" dirty="0"/>
          </a:p>
        </p:txBody>
      </p:sp>
    </p:spTree>
    <p:extLst>
      <p:ext uri="{BB962C8B-B14F-4D97-AF65-F5344CB8AC3E}">
        <p14:creationId xmlns:p14="http://schemas.microsoft.com/office/powerpoint/2010/main" val="1231956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an employee or their family member is in need on on-demand support for a mental health issue, they can log into IBH's digitally enhanced EAP platform for immediate support. If this is the first time they have accessed our platform, the system will prompt them to take our clinically validated Wellbeing Check, an 11-question assessment that takes about 2 to 3 minutes to complete. The Wellbeing Check will determine the member's current mental fitness level and program needs. Using sophisticated and proprietary algorithms, the system will generate a score for the member's wellbeing and stress level and will then recommend a list of programs and services that are specifically titrated to the member's needs.</a:t>
            </a:r>
          </a:p>
          <a:p>
            <a:endParaRPr lang="en-US" dirty="0"/>
          </a:p>
          <a:p>
            <a:r>
              <a:rPr lang="en-US" dirty="0"/>
              <a:t>Recommended services could include:</a:t>
            </a:r>
          </a:p>
          <a:p>
            <a:r>
              <a:rPr lang="en-US" dirty="0"/>
              <a:t>• A list of curated cognitive behavioral therapy (CBT)-based exercises that target the major areas of need identified by the Wellbeing Check and a prompt to engage in the first recommended module</a:t>
            </a:r>
          </a:p>
          <a:p>
            <a:r>
              <a:rPr lang="en-US" dirty="0"/>
              <a:t>• The option to connect with a Coach via chat for additional support immediately or via a scheduled 30-minute telephonic, video or chat session</a:t>
            </a:r>
          </a:p>
          <a:p>
            <a:r>
              <a:rPr lang="en-US" dirty="0"/>
              <a:t>• The option to connect with a local network provider for counseling via face-to-face, telephonic or video sessions, based on the members' preference</a:t>
            </a:r>
          </a:p>
          <a:p>
            <a:r>
              <a:rPr lang="en-US" dirty="0"/>
              <a:t>• A prompt to connect with the EAP, 911 or the National Suicide Prevention Hotline if the individual is in crisis</a:t>
            </a:r>
          </a:p>
          <a:p>
            <a:endParaRPr lang="en-US" dirty="0"/>
          </a:p>
          <a:p>
            <a:r>
              <a:rPr lang="en-US" dirty="0"/>
              <a:t>If the member chooses to engage in the first exercise of their curated CBT-based curriculum, they can immediately start the module, most of which take between 3 and 13 minutes to complete. If the member believes they would benefit from talking to a professional who will listen to their concerns and provide focused recommendations, our platform will offer the option to speak with a coach or local network counselor. Members will be able to self-select the coach or counselor that best matches their need, availability, and preferences (e.g., female counselor that has availability and specializes in LGBTQ issues and working with people of color). They will also be able to continue partaking in their curated CBT curriculum, which will help them develop skills to address and alleviate some of the immediate stress they may be feeling. They may also continue to engage in coaching to build resilience during highly stressful times.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3F765-3137-4716-ADFF-E9D179F58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735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3F765-3137-4716-ADFF-E9D179F58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033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CA9AA6C-953B-4102-812F-5D528ACBCDAF}" type="slidenum">
              <a:rPr lang="en-US" smtClean="0"/>
              <a:pPr>
                <a:defRPr/>
              </a:pPr>
              <a:t>9</a:t>
            </a:fld>
            <a:endParaRPr lang="en-US" dirty="0"/>
          </a:p>
        </p:txBody>
      </p:sp>
    </p:spTree>
    <p:extLst>
      <p:ext uri="{BB962C8B-B14F-4D97-AF65-F5344CB8AC3E}">
        <p14:creationId xmlns:p14="http://schemas.microsoft.com/office/powerpoint/2010/main" val="2865546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your employees will be able to get assistance from our new digitally enhanced program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5AC138-205F-4118-A125-C11705273E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93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our coaching and counseling services address all areas of stress, anxiety, depression, grief and other mental health issues, except those that require longer-term or more specialized care. Finally, our work-life services address those issues that may provide barriers on the member's path to wellbeing, including personal and family challenges, as well as legal and financial issues. By offering holistic services that address emotional, work-life, physical, and social health, we address the full continuum of care and provide support for everyone from the lowest-risk, often online-only user to the highest-risk individual who is in need of immediate clinical support.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13F765-3137-4716-ADFF-E9D179F58A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3272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38757-480E-4DA0-A5CD-B23466EF7859}"/>
              </a:ext>
            </a:extLst>
          </p:cNvPr>
          <p:cNvSpPr>
            <a:spLocks noGrp="1"/>
          </p:cNvSpPr>
          <p:nvPr>
            <p:ph type="ctrTitle"/>
          </p:nvPr>
        </p:nvSpPr>
        <p:spPr>
          <a:xfrm>
            <a:off x="586155" y="2553205"/>
            <a:ext cx="6221045" cy="1161473"/>
          </a:xfrm>
        </p:spPr>
        <p:txBody>
          <a:bodyPr anchor="b"/>
          <a:lstStyle>
            <a:lvl1pPr algn="l">
              <a:defRPr lang="en-US" sz="4000" kern="1200" dirty="0" smtClean="0">
                <a:solidFill>
                  <a:srgbClr val="204D63"/>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AF0998F-0ED8-472A-9F36-0A75EDEBB010}"/>
              </a:ext>
            </a:extLst>
          </p:cNvPr>
          <p:cNvSpPr>
            <a:spLocks noGrp="1"/>
          </p:cNvSpPr>
          <p:nvPr>
            <p:ph type="subTitle" idx="1"/>
          </p:nvPr>
        </p:nvSpPr>
        <p:spPr>
          <a:xfrm>
            <a:off x="586155" y="3742386"/>
            <a:ext cx="6221045" cy="1655762"/>
          </a:xfrm>
        </p:spPr>
        <p:txBody>
          <a:bodyPr>
            <a:normAutofit/>
          </a:bodyPr>
          <a:lstStyle>
            <a:lvl1pPr marL="0" indent="0" algn="l" defTabSz="1828434" rtl="0" eaLnBrk="1" latinLnBrk="0" hangingPunct="1">
              <a:lnSpc>
                <a:spcPct val="100000"/>
              </a:lnSpc>
              <a:spcBef>
                <a:spcPts val="0"/>
              </a:spcBef>
              <a:buFontTx/>
              <a:buNone/>
              <a:defRPr lang="en-US" sz="1600" kern="1200" dirty="0">
                <a:solidFill>
                  <a:srgbClr val="E7E6E6">
                    <a:lumMod val="50000"/>
                  </a:srgbClr>
                </a:solidFill>
                <a:latin typeface="+mn-lt"/>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026" name="Picture 3">
            <a:extLst>
              <a:ext uri="{FF2B5EF4-FFF2-40B4-BE49-F238E27FC236}">
                <a16:creationId xmlns:a16="http://schemas.microsoft.com/office/drawing/2014/main" id="{1D9AFCCB-4399-43E2-B775-82F2E74B2BF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8687" y="1370512"/>
            <a:ext cx="5007329" cy="36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841312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59F4909-F2BC-48FF-8E27-75B7637B841A}"/>
              </a:ext>
            </a:extLst>
          </p:cNvPr>
          <p:cNvSpPr>
            <a:spLocks noGrp="1"/>
          </p:cNvSpPr>
          <p:nvPr>
            <p:ph type="ctrTitle"/>
          </p:nvPr>
        </p:nvSpPr>
        <p:spPr>
          <a:xfrm>
            <a:off x="586155" y="2962508"/>
            <a:ext cx="5509845" cy="1161473"/>
          </a:xfrm>
        </p:spPr>
        <p:txBody>
          <a:bodyPr anchor="b">
            <a:normAutofit/>
          </a:bodyPr>
          <a:lstStyle>
            <a:lvl1pPr algn="l">
              <a:defRPr lang="en-US" sz="3200" kern="1200" dirty="0" smtClean="0">
                <a:solidFill>
                  <a:srgbClr val="204D63"/>
                </a:solidFill>
                <a:latin typeface="+mn-lt"/>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1DF9C2EF-BFD8-4AD8-A901-92605BBEF296}"/>
              </a:ext>
            </a:extLst>
          </p:cNvPr>
          <p:cNvSpPr>
            <a:spLocks noGrp="1"/>
          </p:cNvSpPr>
          <p:nvPr>
            <p:ph type="subTitle" idx="1"/>
          </p:nvPr>
        </p:nvSpPr>
        <p:spPr>
          <a:xfrm>
            <a:off x="586155" y="4151689"/>
            <a:ext cx="5509845" cy="1655762"/>
          </a:xfrm>
        </p:spPr>
        <p:txBody>
          <a:bodyPr>
            <a:normAutofit/>
          </a:bodyPr>
          <a:lstStyle>
            <a:lvl1pPr marL="0" indent="0" algn="l" defTabSz="1828434" rtl="0" eaLnBrk="1" latinLnBrk="0" hangingPunct="1">
              <a:lnSpc>
                <a:spcPct val="100000"/>
              </a:lnSpc>
              <a:spcBef>
                <a:spcPts val="0"/>
              </a:spcBef>
              <a:buFontTx/>
              <a:buNone/>
              <a:defRPr lang="en-US" sz="1600" kern="1200" dirty="0">
                <a:solidFill>
                  <a:srgbClr val="E7E6E6">
                    <a:lumMod val="50000"/>
                  </a:srgbClr>
                </a:solidFill>
                <a:latin typeface="+mn-lt"/>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3">
            <a:extLst>
              <a:ext uri="{FF2B5EF4-FFF2-40B4-BE49-F238E27FC236}">
                <a16:creationId xmlns:a16="http://schemas.microsoft.com/office/drawing/2014/main" id="{F24E670D-91BA-40DA-B174-83776A5611D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8687" y="1370512"/>
            <a:ext cx="5007329" cy="36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9705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6E7A-5F95-4EC1-ADFB-E8D9C60EEF72}"/>
              </a:ext>
            </a:extLst>
          </p:cNvPr>
          <p:cNvSpPr>
            <a:spLocks noGrp="1"/>
          </p:cNvSpPr>
          <p:nvPr>
            <p:ph type="title"/>
          </p:nvPr>
        </p:nvSpPr>
        <p:spPr>
          <a:xfrm>
            <a:off x="620483" y="1010613"/>
            <a:ext cx="5060182" cy="1325563"/>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951F3D1-8423-44F5-A3B1-68190B8553C7}"/>
              </a:ext>
            </a:extLst>
          </p:cNvPr>
          <p:cNvSpPr>
            <a:spLocks noGrp="1"/>
          </p:cNvSpPr>
          <p:nvPr>
            <p:ph idx="1"/>
          </p:nvPr>
        </p:nvSpPr>
        <p:spPr>
          <a:xfrm>
            <a:off x="620483" y="2336176"/>
            <a:ext cx="5060182" cy="3586892"/>
          </a:xfrm>
        </p:spPr>
        <p:txBody>
          <a:bodyPr>
            <a:normAutofit/>
          </a:bodyPr>
          <a:lstStyle>
            <a:lvl1pPr marL="228600" indent="-228600">
              <a:lnSpc>
                <a:spcPct val="100000"/>
              </a:lnSpc>
              <a:spcBef>
                <a:spcPts val="1800"/>
              </a:spcBef>
              <a:buClr>
                <a:schemeClr val="tx1">
                  <a:lumMod val="75000"/>
                  <a:lumOff val="25000"/>
                </a:schemeClr>
              </a:buClr>
              <a:buFont typeface="Calibri Light" panose="020F0302020204030204" pitchFamily="34" charset="0"/>
              <a:buChar char="-"/>
              <a:defRPr sz="2400">
                <a:solidFill>
                  <a:schemeClr val="tx1">
                    <a:lumMod val="75000"/>
                    <a:lumOff val="25000"/>
                  </a:schemeClr>
                </a:solidFill>
              </a:defRPr>
            </a:lvl1pPr>
            <a:lvl2pPr marL="685800" indent="-228600">
              <a:lnSpc>
                <a:spcPct val="100000"/>
              </a:lnSpc>
              <a:spcBef>
                <a:spcPts val="1800"/>
              </a:spcBef>
              <a:buClr>
                <a:schemeClr val="tx1">
                  <a:lumMod val="75000"/>
                  <a:lumOff val="25000"/>
                </a:schemeClr>
              </a:buClr>
              <a:buFont typeface="Calibri Light" panose="020F0302020204030204" pitchFamily="34" charset="0"/>
              <a:buChar char="-"/>
              <a:defRPr sz="2000">
                <a:solidFill>
                  <a:schemeClr val="tx1">
                    <a:lumMod val="75000"/>
                    <a:lumOff val="25000"/>
                  </a:schemeClr>
                </a:solidFill>
              </a:defRPr>
            </a:lvl2pPr>
            <a:lvl3pPr marL="1143000" indent="-228600">
              <a:lnSpc>
                <a:spcPct val="100000"/>
              </a:lnSpc>
              <a:spcBef>
                <a:spcPts val="1800"/>
              </a:spcBef>
              <a:buClr>
                <a:schemeClr val="tx1">
                  <a:lumMod val="75000"/>
                  <a:lumOff val="25000"/>
                </a:schemeClr>
              </a:buClr>
              <a:buFont typeface="Calibri Light" panose="020F0302020204030204" pitchFamily="34" charset="0"/>
              <a:buChar char="-"/>
              <a:defRPr sz="1800">
                <a:solidFill>
                  <a:schemeClr val="tx1">
                    <a:lumMod val="75000"/>
                    <a:lumOff val="25000"/>
                  </a:schemeClr>
                </a:solidFill>
              </a:defRPr>
            </a:lvl3pPr>
            <a:lvl4pPr marL="1600200" indent="-228600">
              <a:lnSpc>
                <a:spcPct val="100000"/>
              </a:lnSpc>
              <a:spcBef>
                <a:spcPts val="1800"/>
              </a:spcBef>
              <a:buClr>
                <a:schemeClr val="tx1">
                  <a:lumMod val="75000"/>
                  <a:lumOff val="25000"/>
                </a:schemeClr>
              </a:buClr>
              <a:buFont typeface="Calibri Light" panose="020F0302020204030204" pitchFamily="34" charset="0"/>
              <a:buChar char="-"/>
              <a:defRPr sz="1600">
                <a:solidFill>
                  <a:schemeClr val="tx1">
                    <a:lumMod val="75000"/>
                    <a:lumOff val="25000"/>
                  </a:schemeClr>
                </a:solidFill>
              </a:defRPr>
            </a:lvl4pPr>
            <a:lvl5pPr marL="2057400" indent="-228600">
              <a:lnSpc>
                <a:spcPct val="100000"/>
              </a:lnSpc>
              <a:spcBef>
                <a:spcPts val="1800"/>
              </a:spcBef>
              <a:buClr>
                <a:schemeClr val="tx1">
                  <a:lumMod val="75000"/>
                  <a:lumOff val="25000"/>
                </a:schemeClr>
              </a:buClr>
              <a:buFont typeface="Calibri Light" panose="020F0302020204030204" pitchFamily="34" charset="0"/>
              <a:buChar cha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D5197A76-A5B6-4452-83BD-EE54992BFFB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414" y="919658"/>
            <a:ext cx="5670251" cy="261637"/>
          </a:xfrm>
          <a:prstGeom prst="rect">
            <a:avLst/>
          </a:prstGeom>
        </p:spPr>
      </p:pic>
      <p:pic>
        <p:nvPicPr>
          <p:cNvPr id="8" name="Picture 3">
            <a:extLst>
              <a:ext uri="{FF2B5EF4-FFF2-40B4-BE49-F238E27FC236}">
                <a16:creationId xmlns:a16="http://schemas.microsoft.com/office/drawing/2014/main" id="{4B15365C-383C-4860-BF87-A442F9124227}"/>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0483" y="469192"/>
            <a:ext cx="3561099" cy="2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61474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6E7A-5F95-4EC1-ADFB-E8D9C60EEF72}"/>
              </a:ext>
            </a:extLst>
          </p:cNvPr>
          <p:cNvSpPr>
            <a:spLocks noGrp="1"/>
          </p:cNvSpPr>
          <p:nvPr>
            <p:ph type="title"/>
          </p:nvPr>
        </p:nvSpPr>
        <p:spPr>
          <a:xfrm>
            <a:off x="629188" y="1945545"/>
            <a:ext cx="5060182" cy="1325563"/>
          </a:xfrm>
        </p:spPr>
        <p:txBody>
          <a:bodyPr>
            <a:normAutofit/>
          </a:bodyPr>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951F3D1-8423-44F5-A3B1-68190B8553C7}"/>
              </a:ext>
            </a:extLst>
          </p:cNvPr>
          <p:cNvSpPr>
            <a:spLocks noGrp="1"/>
          </p:cNvSpPr>
          <p:nvPr>
            <p:ph idx="1"/>
          </p:nvPr>
        </p:nvSpPr>
        <p:spPr>
          <a:xfrm>
            <a:off x="629188" y="3271108"/>
            <a:ext cx="5060182" cy="2868435"/>
          </a:xfrm>
        </p:spPr>
        <p:txBody>
          <a:bodyPr>
            <a:normAutofit/>
          </a:bodyPr>
          <a:lstStyle>
            <a:lvl1pPr marL="228600" indent="-228600">
              <a:lnSpc>
                <a:spcPct val="100000"/>
              </a:lnSpc>
              <a:spcBef>
                <a:spcPts val="1800"/>
              </a:spcBef>
              <a:buClr>
                <a:schemeClr val="tx1">
                  <a:lumMod val="75000"/>
                  <a:lumOff val="25000"/>
                </a:schemeClr>
              </a:buClr>
              <a:buFont typeface="Calibri Light" panose="020F0302020204030204" pitchFamily="34" charset="0"/>
              <a:buChar char="-"/>
              <a:defRPr sz="2400">
                <a:solidFill>
                  <a:schemeClr val="tx1">
                    <a:lumMod val="75000"/>
                    <a:lumOff val="25000"/>
                  </a:schemeClr>
                </a:solidFill>
              </a:defRPr>
            </a:lvl1pPr>
            <a:lvl2pPr marL="685800" indent="-228600">
              <a:lnSpc>
                <a:spcPct val="100000"/>
              </a:lnSpc>
              <a:spcBef>
                <a:spcPts val="1800"/>
              </a:spcBef>
              <a:buClr>
                <a:schemeClr val="tx1">
                  <a:lumMod val="75000"/>
                  <a:lumOff val="25000"/>
                </a:schemeClr>
              </a:buClr>
              <a:buFont typeface="Calibri Light" panose="020F0302020204030204" pitchFamily="34" charset="0"/>
              <a:buChar char="-"/>
              <a:defRPr sz="2000">
                <a:solidFill>
                  <a:schemeClr val="tx1">
                    <a:lumMod val="75000"/>
                    <a:lumOff val="25000"/>
                  </a:schemeClr>
                </a:solidFill>
              </a:defRPr>
            </a:lvl2pPr>
            <a:lvl3pPr marL="1143000" indent="-228600">
              <a:lnSpc>
                <a:spcPct val="100000"/>
              </a:lnSpc>
              <a:spcBef>
                <a:spcPts val="1800"/>
              </a:spcBef>
              <a:buClr>
                <a:schemeClr val="tx1">
                  <a:lumMod val="75000"/>
                  <a:lumOff val="25000"/>
                </a:schemeClr>
              </a:buClr>
              <a:buFont typeface="Calibri Light" panose="020F0302020204030204" pitchFamily="34" charset="0"/>
              <a:buChar char="-"/>
              <a:defRPr sz="1800">
                <a:solidFill>
                  <a:schemeClr val="tx1">
                    <a:lumMod val="75000"/>
                    <a:lumOff val="25000"/>
                  </a:schemeClr>
                </a:solidFill>
              </a:defRPr>
            </a:lvl3pPr>
            <a:lvl4pPr marL="1600200" indent="-228600">
              <a:lnSpc>
                <a:spcPct val="100000"/>
              </a:lnSpc>
              <a:spcBef>
                <a:spcPts val="1800"/>
              </a:spcBef>
              <a:buClr>
                <a:schemeClr val="tx1">
                  <a:lumMod val="75000"/>
                  <a:lumOff val="25000"/>
                </a:schemeClr>
              </a:buClr>
              <a:buFont typeface="Calibri Light" panose="020F0302020204030204" pitchFamily="34" charset="0"/>
              <a:buChar char="-"/>
              <a:defRPr sz="1600">
                <a:solidFill>
                  <a:schemeClr val="tx1">
                    <a:lumMod val="75000"/>
                    <a:lumOff val="25000"/>
                  </a:schemeClr>
                </a:solidFill>
              </a:defRPr>
            </a:lvl4pPr>
            <a:lvl5pPr marL="2057400" indent="-228600">
              <a:lnSpc>
                <a:spcPct val="100000"/>
              </a:lnSpc>
              <a:spcBef>
                <a:spcPts val="1800"/>
              </a:spcBef>
              <a:buClr>
                <a:schemeClr val="tx1">
                  <a:lumMod val="75000"/>
                  <a:lumOff val="25000"/>
                </a:schemeClr>
              </a:buClr>
              <a:buFont typeface="Calibri Light" panose="020F0302020204030204" pitchFamily="34" charset="0"/>
              <a:buChar char="-"/>
              <a:defRPr sz="16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F5616448-2101-470D-B6C9-C8B4273B3E0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38877"/>
            <a:ext cx="5670251" cy="261637"/>
          </a:xfrm>
          <a:prstGeom prst="rect">
            <a:avLst/>
          </a:prstGeom>
        </p:spPr>
      </p:pic>
      <p:pic>
        <p:nvPicPr>
          <p:cNvPr id="8" name="Picture 3">
            <a:extLst>
              <a:ext uri="{FF2B5EF4-FFF2-40B4-BE49-F238E27FC236}">
                <a16:creationId xmlns:a16="http://schemas.microsoft.com/office/drawing/2014/main" id="{DC7C8B25-D13D-4FE9-8490-724E75D558F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0483" y="469192"/>
            <a:ext cx="3561099" cy="2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58235"/>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6E7A-5F95-4EC1-ADFB-E8D9C60EEF72}"/>
              </a:ext>
            </a:extLst>
          </p:cNvPr>
          <p:cNvSpPr>
            <a:spLocks noGrp="1"/>
          </p:cNvSpPr>
          <p:nvPr>
            <p:ph type="title"/>
          </p:nvPr>
        </p:nvSpPr>
        <p:spPr>
          <a:xfrm>
            <a:off x="629188" y="1945545"/>
            <a:ext cx="5060182" cy="1325563"/>
          </a:xfrm>
        </p:spPr>
        <p:txBody>
          <a:bodyPr>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F951F3D1-8423-44F5-A3B1-68190B8553C7}"/>
              </a:ext>
            </a:extLst>
          </p:cNvPr>
          <p:cNvSpPr>
            <a:spLocks noGrp="1"/>
          </p:cNvSpPr>
          <p:nvPr>
            <p:ph idx="1"/>
          </p:nvPr>
        </p:nvSpPr>
        <p:spPr>
          <a:xfrm>
            <a:off x="629188" y="3271108"/>
            <a:ext cx="5060182" cy="2868435"/>
          </a:xfrm>
        </p:spPr>
        <p:txBody>
          <a:bodyPr>
            <a:normAutofit/>
          </a:bodyPr>
          <a:lstStyle>
            <a:lvl1pPr marL="228600" indent="-228600">
              <a:lnSpc>
                <a:spcPct val="100000"/>
              </a:lnSpc>
              <a:spcBef>
                <a:spcPts val="1800"/>
              </a:spcBef>
              <a:buClr>
                <a:schemeClr val="tx1">
                  <a:lumMod val="75000"/>
                  <a:lumOff val="25000"/>
                </a:schemeClr>
              </a:buClr>
              <a:buFont typeface="Calibri Light" panose="020F0302020204030204" pitchFamily="34" charset="0"/>
              <a:buChar char="-"/>
              <a:defRPr sz="2400">
                <a:solidFill>
                  <a:schemeClr val="tx1">
                    <a:lumMod val="75000"/>
                    <a:lumOff val="25000"/>
                  </a:schemeClr>
                </a:solidFill>
              </a:defRPr>
            </a:lvl1pPr>
            <a:lvl2pPr marL="685800" indent="-228600">
              <a:lnSpc>
                <a:spcPct val="100000"/>
              </a:lnSpc>
              <a:spcBef>
                <a:spcPts val="1800"/>
              </a:spcBef>
              <a:buClr>
                <a:schemeClr val="tx1">
                  <a:lumMod val="75000"/>
                  <a:lumOff val="25000"/>
                </a:schemeClr>
              </a:buClr>
              <a:buFont typeface="Calibri Light" panose="020F0302020204030204" pitchFamily="34" charset="0"/>
              <a:buChar char="-"/>
              <a:defRPr sz="2000">
                <a:solidFill>
                  <a:schemeClr val="tx1">
                    <a:lumMod val="75000"/>
                    <a:lumOff val="25000"/>
                  </a:schemeClr>
                </a:solidFill>
              </a:defRPr>
            </a:lvl2pPr>
            <a:lvl3pPr marL="1143000" indent="-228600">
              <a:lnSpc>
                <a:spcPct val="100000"/>
              </a:lnSpc>
              <a:spcBef>
                <a:spcPts val="1800"/>
              </a:spcBef>
              <a:buClr>
                <a:schemeClr val="tx1">
                  <a:lumMod val="75000"/>
                  <a:lumOff val="25000"/>
                </a:schemeClr>
              </a:buClr>
              <a:buFont typeface="Calibri Light" panose="020F0302020204030204" pitchFamily="34" charset="0"/>
              <a:buChar char="-"/>
              <a:defRPr sz="1800">
                <a:solidFill>
                  <a:schemeClr val="tx1">
                    <a:lumMod val="75000"/>
                    <a:lumOff val="25000"/>
                  </a:schemeClr>
                </a:solidFill>
              </a:defRPr>
            </a:lvl3pPr>
            <a:lvl4pPr marL="1600200" indent="-228600">
              <a:lnSpc>
                <a:spcPct val="100000"/>
              </a:lnSpc>
              <a:spcBef>
                <a:spcPts val="1800"/>
              </a:spcBef>
              <a:buClr>
                <a:schemeClr val="tx1">
                  <a:lumMod val="75000"/>
                  <a:lumOff val="25000"/>
                </a:schemeClr>
              </a:buClr>
              <a:buFont typeface="Calibri Light" panose="020F0302020204030204" pitchFamily="34" charset="0"/>
              <a:buChar char="-"/>
              <a:defRPr sz="1600">
                <a:solidFill>
                  <a:schemeClr val="tx1">
                    <a:lumMod val="75000"/>
                    <a:lumOff val="25000"/>
                  </a:schemeClr>
                </a:solidFill>
              </a:defRPr>
            </a:lvl4pPr>
            <a:lvl5pPr marL="2057400" indent="-228600">
              <a:lnSpc>
                <a:spcPct val="100000"/>
              </a:lnSpc>
              <a:spcBef>
                <a:spcPts val="1800"/>
              </a:spcBef>
              <a:buClr>
                <a:schemeClr val="tx1">
                  <a:lumMod val="75000"/>
                  <a:lumOff val="25000"/>
                </a:schemeClr>
              </a:buClr>
              <a:buFont typeface="Calibri Light" panose="020F0302020204030204" pitchFamily="34" charset="0"/>
              <a:buChar char="-"/>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77721AFA-CFF8-4E30-9D07-8998C396CE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119" y="1332068"/>
            <a:ext cx="5670251" cy="261637"/>
          </a:xfrm>
          <a:prstGeom prst="rect">
            <a:avLst/>
          </a:prstGeom>
        </p:spPr>
      </p:pic>
      <p:pic>
        <p:nvPicPr>
          <p:cNvPr id="8" name="Picture 3">
            <a:extLst>
              <a:ext uri="{FF2B5EF4-FFF2-40B4-BE49-F238E27FC236}">
                <a16:creationId xmlns:a16="http://schemas.microsoft.com/office/drawing/2014/main" id="{A5DBC807-DEED-4330-9CBF-458732EDC62B}"/>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20483" y="469192"/>
            <a:ext cx="3561099" cy="260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6792361"/>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A7203-87A4-4BFF-9062-E5FBE764E23C}"/>
              </a:ext>
            </a:extLst>
          </p:cNvPr>
          <p:cNvSpPr>
            <a:spLocks noGrp="1"/>
          </p:cNvSpPr>
          <p:nvPr>
            <p:ph type="title"/>
          </p:nvPr>
        </p:nvSpPr>
        <p:spPr>
          <a:xfrm>
            <a:off x="611771" y="365125"/>
            <a:ext cx="1097933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7670E0F-7A88-47F4-B86C-12B21EE27476}"/>
              </a:ext>
            </a:extLst>
          </p:cNvPr>
          <p:cNvSpPr>
            <a:spLocks noGrp="1"/>
          </p:cNvSpPr>
          <p:nvPr>
            <p:ph type="body" idx="1"/>
          </p:nvPr>
        </p:nvSpPr>
        <p:spPr>
          <a:xfrm>
            <a:off x="611771" y="1825625"/>
            <a:ext cx="109793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DBED2B71-67BE-4FBB-953A-9B2E39235E60}"/>
              </a:ext>
            </a:extLst>
          </p:cNvPr>
          <p:cNvSpPr txBox="1"/>
          <p:nvPr/>
        </p:nvSpPr>
        <p:spPr>
          <a:xfrm>
            <a:off x="522510" y="6331128"/>
            <a:ext cx="2262058" cy="246221"/>
          </a:xfrm>
          <a:prstGeom prst="rect">
            <a:avLst/>
          </a:prstGeom>
          <a:noFill/>
        </p:spPr>
        <p:txBody>
          <a:bodyPr wrap="square" rtlCol="0">
            <a:spAutoFit/>
          </a:bodyPr>
          <a:lstStyle/>
          <a:p>
            <a:r>
              <a:rPr lang="en-US" sz="1000" dirty="0">
                <a:solidFill>
                  <a:schemeClr val="tx1">
                    <a:lumMod val="65000"/>
                    <a:lumOff val="35000"/>
                  </a:schemeClr>
                </a:solidFill>
                <a:latin typeface="+mn-lt"/>
                <a:ea typeface="Open Sans Light" panose="020B0306030504020204" pitchFamily="34" charset="0"/>
                <a:cs typeface="Open Sans Light" panose="020B0306030504020204" pitchFamily="34" charset="0"/>
              </a:rPr>
              <a:t>©2022 Uprise Health</a:t>
            </a:r>
          </a:p>
        </p:txBody>
      </p:sp>
    </p:spTree>
    <p:extLst>
      <p:ext uri="{BB962C8B-B14F-4D97-AF65-F5344CB8AC3E}">
        <p14:creationId xmlns:p14="http://schemas.microsoft.com/office/powerpoint/2010/main" val="286472618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33" r:id="rId5"/>
  </p:sldLayoutIdLst>
  <p:transition>
    <p:wipe dir="d"/>
  </p:transition>
  <p:hf hdr="0" dt="0"/>
  <p:txStyles>
    <p:titleStyle>
      <a:lvl1pPr algn="l" defTabSz="914400" rtl="0" eaLnBrk="1" latinLnBrk="0" hangingPunct="1">
        <a:lnSpc>
          <a:spcPct val="90000"/>
        </a:lnSpc>
        <a:spcBef>
          <a:spcPct val="0"/>
        </a:spcBef>
        <a:buNone/>
        <a:defRPr sz="3200" kern="1200">
          <a:solidFill>
            <a:srgbClr val="204F65"/>
          </a:solidFill>
          <a:latin typeface="+mn-lt"/>
          <a:ea typeface="Open Sans Light" panose="020B0306030504020204" pitchFamily="34" charset="0"/>
          <a:cs typeface="Open Sans Light" panose="020B0306030504020204" pitchFamily="34" charset="0"/>
        </a:defRPr>
      </a:lvl1pPr>
    </p:titleStyle>
    <p:bodyStyle>
      <a:lvl1pPr marL="228600" indent="-228600" algn="l" defTabSz="914400" rtl="0" eaLnBrk="1" latinLnBrk="0" hangingPunct="1">
        <a:lnSpc>
          <a:spcPct val="90000"/>
        </a:lnSpc>
        <a:spcBef>
          <a:spcPts val="1000"/>
        </a:spcBef>
        <a:buClr>
          <a:schemeClr val="tx1">
            <a:lumMod val="75000"/>
            <a:lumOff val="25000"/>
          </a:schemeClr>
        </a:buClr>
        <a:buFont typeface="Calibri Light" panose="020F0302020204030204" pitchFamily="34" charset="0"/>
        <a:buChar char="-"/>
        <a:defRPr sz="2000" kern="1200">
          <a:solidFill>
            <a:schemeClr val="tx1">
              <a:lumMod val="75000"/>
              <a:lumOff val="25000"/>
            </a:schemeClr>
          </a:solidFill>
          <a:latin typeface="+mn-lt"/>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90000"/>
        </a:lnSpc>
        <a:spcBef>
          <a:spcPts val="500"/>
        </a:spcBef>
        <a:buClr>
          <a:schemeClr val="tx1">
            <a:lumMod val="75000"/>
            <a:lumOff val="25000"/>
          </a:schemeClr>
        </a:buClr>
        <a:buFont typeface="Calibri Light" panose="020F0302020204030204" pitchFamily="34" charset="0"/>
        <a:buChar char="-"/>
        <a:defRPr sz="1800" kern="1200">
          <a:solidFill>
            <a:schemeClr val="tx1">
              <a:lumMod val="75000"/>
              <a:lumOff val="25000"/>
            </a:schemeClr>
          </a:solidFill>
          <a:latin typeface="+mn-lt"/>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90000"/>
        </a:lnSpc>
        <a:spcBef>
          <a:spcPts val="500"/>
        </a:spcBef>
        <a:buClr>
          <a:schemeClr val="tx1">
            <a:lumMod val="75000"/>
            <a:lumOff val="25000"/>
          </a:schemeClr>
        </a:buClr>
        <a:buFont typeface="Calibri Light" panose="020F0302020204030204" pitchFamily="34" charset="0"/>
        <a:buChar char="-"/>
        <a:defRPr sz="1600" kern="1200">
          <a:solidFill>
            <a:schemeClr val="tx1">
              <a:lumMod val="75000"/>
              <a:lumOff val="25000"/>
            </a:schemeClr>
          </a:solidFill>
          <a:latin typeface="+mn-lt"/>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90000"/>
        </a:lnSpc>
        <a:spcBef>
          <a:spcPts val="500"/>
        </a:spcBef>
        <a:buClr>
          <a:schemeClr val="tx1">
            <a:lumMod val="75000"/>
            <a:lumOff val="25000"/>
          </a:schemeClr>
        </a:buClr>
        <a:buFont typeface="Calibri Light" panose="020F0302020204030204" pitchFamily="34" charset="0"/>
        <a:buChar char="-"/>
        <a:defRPr sz="1400" kern="1200">
          <a:solidFill>
            <a:schemeClr val="tx1">
              <a:lumMod val="75000"/>
              <a:lumOff val="25000"/>
            </a:schemeClr>
          </a:solidFill>
          <a:latin typeface="+mn-lt"/>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90000"/>
        </a:lnSpc>
        <a:spcBef>
          <a:spcPts val="500"/>
        </a:spcBef>
        <a:buClr>
          <a:schemeClr val="tx1">
            <a:lumMod val="75000"/>
            <a:lumOff val="25000"/>
          </a:schemeClr>
        </a:buClr>
        <a:buFont typeface="Calibri Light" panose="020F0302020204030204" pitchFamily="34" charset="0"/>
        <a:buChar char="-"/>
        <a:defRPr sz="1400" kern="1200">
          <a:solidFill>
            <a:schemeClr val="tx1">
              <a:lumMod val="75000"/>
              <a:lumOff val="25000"/>
            </a:schemeClr>
          </a:solidFill>
          <a:latin typeface="+mn-lt"/>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UHJTT19W9RE" TargetMode="External"/><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C2E6AC-3E86-4861-BCDD-35CB8E1E91B1}"/>
              </a:ext>
            </a:extLst>
          </p:cNvPr>
          <p:cNvSpPr>
            <a:spLocks noGrp="1"/>
          </p:cNvSpPr>
          <p:nvPr>
            <p:ph type="subTitle" idx="1"/>
          </p:nvPr>
        </p:nvSpPr>
        <p:spPr>
          <a:xfrm>
            <a:off x="586155" y="4249162"/>
            <a:ext cx="6221045" cy="653344"/>
          </a:xfrm>
        </p:spPr>
        <p:txBody>
          <a:bodyPr>
            <a:normAutofit/>
          </a:bodyPr>
          <a:lstStyle/>
          <a:p>
            <a:r>
              <a:rPr lang="en-US" sz="1800" dirty="0"/>
              <a:t>Employee Orientation</a:t>
            </a:r>
          </a:p>
        </p:txBody>
      </p:sp>
      <p:sp>
        <p:nvSpPr>
          <p:cNvPr id="4" name="Title 3">
            <a:extLst>
              <a:ext uri="{FF2B5EF4-FFF2-40B4-BE49-F238E27FC236}">
                <a16:creationId xmlns:a16="http://schemas.microsoft.com/office/drawing/2014/main" id="{ABBABD10-616D-41B0-B5A3-DB4BB2A0F047}"/>
              </a:ext>
            </a:extLst>
          </p:cNvPr>
          <p:cNvSpPr txBox="1">
            <a:spLocks noGrp="1"/>
          </p:cNvSpPr>
          <p:nvPr>
            <p:ph type="ctrTitle"/>
          </p:nvPr>
        </p:nvSpPr>
        <p:spPr>
          <a:xfrm>
            <a:off x="553104" y="2826752"/>
            <a:ext cx="6221412" cy="1588127"/>
          </a:xfrm>
          <a:prstGeom prst="rect">
            <a:avLst/>
          </a:prstGeom>
          <a:noFill/>
        </p:spPr>
        <p:txBody>
          <a:bodyPr wrap="square" rtlCol="0">
            <a:spAutoFit/>
          </a:bodyPr>
          <a:lstStyle/>
          <a:p>
            <a:r>
              <a:rPr lang="en-US" sz="3600" dirty="0"/>
              <a:t>Employee Assistance and Mental Health Program</a:t>
            </a:r>
          </a:p>
          <a:p>
            <a:endParaRPr lang="en-US" sz="3600" dirty="0"/>
          </a:p>
        </p:txBody>
      </p:sp>
      <p:pic>
        <p:nvPicPr>
          <p:cNvPr id="5" name="Picture 4">
            <a:extLst>
              <a:ext uri="{FF2B5EF4-FFF2-40B4-BE49-F238E27FC236}">
                <a16:creationId xmlns:a16="http://schemas.microsoft.com/office/drawing/2014/main" id="{CFD506F2-093D-4903-A3C3-6B53B69E8A1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30728" y="649994"/>
            <a:ext cx="5661272" cy="5733299"/>
          </a:xfrm>
          <a:prstGeom prst="rect">
            <a:avLst/>
          </a:prstGeom>
        </p:spPr>
      </p:pic>
    </p:spTree>
    <p:extLst>
      <p:ext uri="{BB962C8B-B14F-4D97-AF65-F5344CB8AC3E}">
        <p14:creationId xmlns:p14="http://schemas.microsoft.com/office/powerpoint/2010/main" val="28079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FB15D28-BC97-415D-8881-7D0AE32FD371}"/>
              </a:ext>
            </a:extLst>
          </p:cNvPr>
          <p:cNvSpPr>
            <a:spLocks noGrp="1"/>
          </p:cNvSpPr>
          <p:nvPr>
            <p:ph type="title"/>
          </p:nvPr>
        </p:nvSpPr>
        <p:spPr>
          <a:xfrm>
            <a:off x="620482" y="1010613"/>
            <a:ext cx="5551717" cy="1325563"/>
          </a:xfrm>
        </p:spPr>
        <p:txBody>
          <a:bodyPr/>
          <a:lstStyle/>
          <a:p>
            <a:r>
              <a:rPr lang="en-US" dirty="0"/>
              <a:t>Online Peer Support Groups</a:t>
            </a:r>
          </a:p>
        </p:txBody>
      </p:sp>
      <p:sp>
        <p:nvSpPr>
          <p:cNvPr id="10" name="Content Placeholder 9">
            <a:extLst>
              <a:ext uri="{FF2B5EF4-FFF2-40B4-BE49-F238E27FC236}">
                <a16:creationId xmlns:a16="http://schemas.microsoft.com/office/drawing/2014/main" id="{31AA26FC-A496-476D-A96E-B372EA2944A0}"/>
              </a:ext>
            </a:extLst>
          </p:cNvPr>
          <p:cNvSpPr>
            <a:spLocks noGrp="1"/>
          </p:cNvSpPr>
          <p:nvPr>
            <p:ph idx="1"/>
          </p:nvPr>
        </p:nvSpPr>
        <p:spPr>
          <a:xfrm>
            <a:off x="620482" y="2107576"/>
            <a:ext cx="5060182" cy="3586892"/>
          </a:xfrm>
        </p:spPr>
        <p:txBody>
          <a:bodyPr>
            <a:normAutofit fontScale="92500"/>
          </a:bodyPr>
          <a:lstStyle/>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rPr>
              <a:t>Employees can join online support groups with others who have similar issues to share ideas, support, and encouragement. All employees and dependents are</a:t>
            </a:r>
            <a:r>
              <a:rPr lang="en-US" sz="1400" dirty="0"/>
              <a:t> eligible for </a:t>
            </a:r>
            <a:r>
              <a:rPr lang="en-US" sz="1400" b="1" u="sng" dirty="0"/>
              <a:t>10</a:t>
            </a:r>
            <a:r>
              <a:rPr lang="en-US" sz="1400" dirty="0"/>
              <a:t> peer support group sessions.</a:t>
            </a:r>
            <a:endParaRPr kumimoji="0" lang="en-US" sz="1400" b="0" i="0" u="none" strike="noStrike" kern="1200" cap="none" spc="0" normalizeH="0" baseline="0" noProof="0" dirty="0">
              <a:ln>
                <a:noFill/>
              </a:ln>
              <a:effectLst/>
              <a:uLnTx/>
              <a:uFillTx/>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1400" b="0" i="0" u="none" strike="noStrike" kern="1200" cap="none" spc="0" normalizeH="0" baseline="0" noProof="0" dirty="0">
              <a:ln>
                <a:noFill/>
              </a:ln>
              <a:effectLst/>
              <a:uLnTx/>
              <a:uFillTx/>
            </a:endParaRPr>
          </a:p>
          <a:p>
            <a:pPr marL="0" marR="0" lvl="0" indent="0" algn="l" defTabSz="914400" rtl="0" eaLnBrk="1" fontAlgn="auto" latinLnBrk="0" hangingPunct="1">
              <a:lnSpc>
                <a:spcPts val="2200"/>
              </a:lnSpc>
              <a:spcBef>
                <a:spcPts val="0"/>
              </a:spcBef>
              <a:spcAft>
                <a:spcPts val="600"/>
              </a:spcAft>
              <a:buClrTx/>
              <a:buSzTx/>
              <a:buFontTx/>
              <a:buNone/>
              <a:tabLst/>
              <a:defRPr/>
            </a:pPr>
            <a:r>
              <a:rPr kumimoji="0" lang="en-US" sz="1400" b="0" i="0" u="none" strike="noStrike" kern="1200" cap="none" spc="0" normalizeH="0" baseline="0" noProof="0" dirty="0">
                <a:ln>
                  <a:noFill/>
                </a:ln>
                <a:effectLst/>
                <a:uLnTx/>
                <a:uFillTx/>
              </a:rPr>
              <a:t>Offering a wide variety of groups, which are confidential and led by certified peer specialists or recovery coaches:</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rPr>
              <a:t>Addiction Recovery  </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rPr>
              <a:t>Anxiety</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rPr>
              <a:t>Depression</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rPr>
              <a:t>Front Line Employees/First Responders </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rPr>
              <a:t>Grief and Loss</a:t>
            </a:r>
          </a:p>
          <a:p>
            <a:pPr marL="285750" marR="0" lvl="0" indent="-285750" algn="l" defTabSz="914400" rtl="0" eaLnBrk="1" fontAlgn="auto" latinLnBrk="0" hangingPunct="1">
              <a:lnSpc>
                <a:spcPts val="22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effectLst/>
                <a:uLnTx/>
                <a:uFillTx/>
              </a:rPr>
              <a:t>Parenting </a:t>
            </a:r>
          </a:p>
          <a:p>
            <a:endParaRPr lang="en-US" sz="1400" dirty="0"/>
          </a:p>
        </p:txBody>
      </p:sp>
      <p:pic>
        <p:nvPicPr>
          <p:cNvPr id="14" name="Picture 13">
            <a:extLst>
              <a:ext uri="{FF2B5EF4-FFF2-40B4-BE49-F238E27FC236}">
                <a16:creationId xmlns:a16="http://schemas.microsoft.com/office/drawing/2014/main" id="{03D4376F-10D4-43E1-B1DA-B1E8ADFA95C7}"/>
              </a:ext>
            </a:extLst>
          </p:cNvPr>
          <p:cNvPicPr>
            <a:picLocks noChangeAspect="1"/>
          </p:cNvPicPr>
          <p:nvPr/>
        </p:nvPicPr>
        <p:blipFill>
          <a:blip r:embed="rId3"/>
          <a:stretch>
            <a:fillRect/>
          </a:stretch>
        </p:blipFill>
        <p:spPr>
          <a:xfrm>
            <a:off x="5370303" y="1736734"/>
            <a:ext cx="6297714" cy="4785775"/>
          </a:xfrm>
          <a:prstGeom prst="rect">
            <a:avLst/>
          </a:prstGeom>
        </p:spPr>
      </p:pic>
    </p:spTree>
    <p:extLst>
      <p:ext uri="{BB962C8B-B14F-4D97-AF65-F5344CB8AC3E}">
        <p14:creationId xmlns:p14="http://schemas.microsoft.com/office/powerpoint/2010/main" val="271207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2A81527-3BEB-4489-A47C-F5E78B308360}"/>
              </a:ext>
            </a:extLst>
          </p:cNvPr>
          <p:cNvSpPr>
            <a:spLocks noGrp="1"/>
          </p:cNvSpPr>
          <p:nvPr>
            <p:ph type="title"/>
          </p:nvPr>
        </p:nvSpPr>
        <p:spPr>
          <a:xfrm>
            <a:off x="593786" y="1379488"/>
            <a:ext cx="5441254" cy="1325563"/>
          </a:xfrm>
        </p:spPr>
        <p:txBody>
          <a:bodyPr>
            <a:normAutofit/>
          </a:bodyPr>
          <a:lstStyle/>
          <a:p>
            <a:r>
              <a:rPr lang="en-US" sz="2800" dirty="0"/>
              <a:t>Emotional Support &amp; Check Ins</a:t>
            </a:r>
          </a:p>
        </p:txBody>
      </p:sp>
      <p:sp>
        <p:nvSpPr>
          <p:cNvPr id="12" name="object 10">
            <a:extLst>
              <a:ext uri="{FF2B5EF4-FFF2-40B4-BE49-F238E27FC236}">
                <a16:creationId xmlns:a16="http://schemas.microsoft.com/office/drawing/2014/main" id="{948593AA-BC3C-453C-A090-8AB96AA642A2}"/>
              </a:ext>
            </a:extLst>
          </p:cNvPr>
          <p:cNvSpPr txBox="1">
            <a:spLocks noGrp="1"/>
          </p:cNvSpPr>
          <p:nvPr>
            <p:ph idx="1"/>
          </p:nvPr>
        </p:nvSpPr>
        <p:spPr>
          <a:xfrm>
            <a:off x="648135" y="2345997"/>
            <a:ext cx="5865875" cy="1483676"/>
          </a:xfrm>
          <a:prstGeom prst="rect">
            <a:avLst/>
          </a:prstGeom>
        </p:spPr>
        <p:txBody>
          <a:bodyPr vert="horz" wrap="square" lIns="0" tIns="47625" rIns="0" bIns="0" rtlCol="0">
            <a:spAutoFit/>
          </a:bodyPr>
          <a:lstStyle/>
          <a:p>
            <a:pPr marL="355600" marR="436880" indent="-342900" defTabSz="1828434">
              <a:lnSpc>
                <a:spcPts val="2160"/>
              </a:lnSpc>
              <a:spcBef>
                <a:spcPts val="375"/>
              </a:spcBef>
              <a:buFont typeface="Arial" panose="020B0604020202020204" pitchFamily="34" charset="0"/>
              <a:buChar char="•"/>
              <a:defRPr/>
            </a:pP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24/7 chatbot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for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emotional</a:t>
            </a:r>
            <a:r>
              <a:rPr kumimoji="0" sz="1400" b="0" i="0" u="none" strike="noStrike" kern="1200" cap="none" spc="-120"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support  and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check-ins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to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boost</a:t>
            </a:r>
            <a:r>
              <a:rPr kumimoji="0" sz="1400" b="0" i="0" u="none" strike="noStrike" kern="1200" cap="none" spc="-80"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wellness.</a:t>
            </a:r>
            <a:endParaRPr kumimoji="0" lang="en-US"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55600" indent="-342900" defTabSz="1828434">
              <a:lnSpc>
                <a:spcPts val="2280"/>
              </a:lnSpc>
              <a:spcBef>
                <a:spcPts val="725"/>
              </a:spcBef>
              <a:buFont typeface="Arial" panose="020B0604020202020204" pitchFamily="34" charset="0"/>
              <a:buChar char="•"/>
              <a:defRPr/>
            </a:pP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Helps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build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resilience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and</a:t>
            </a:r>
            <a:r>
              <a:rPr kumimoji="0" sz="1400" b="0" i="0" u="none" strike="noStrike" kern="1200" cap="none" spc="-100"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self</a:t>
            </a:r>
            <a:r>
              <a:rPr lang="en-US" sz="1400" dirty="0">
                <a:latin typeface="Calibri" panose="020F0502020204030204" pitchFamily="34" charset="0"/>
                <a:cs typeface="Calibri" panose="020F0502020204030204" pitchFamily="34" charset="0"/>
              </a:rPr>
              <a:t>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awareness by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practicing coping</a:t>
            </a:r>
            <a:r>
              <a:rPr kumimoji="0" sz="1400" b="0" i="0" u="none" strike="noStrike" kern="1200" cap="none" spc="-95"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skills.</a:t>
            </a:r>
            <a:endParaRPr kumimoji="0" lang="en-US"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endParaRPr>
          </a:p>
          <a:p>
            <a:pPr marL="355600" marR="956310" indent="-342900" defTabSz="1828434">
              <a:lnSpc>
                <a:spcPts val="2160"/>
              </a:lnSpc>
              <a:spcBef>
                <a:spcPts val="1040"/>
              </a:spcBef>
              <a:buFont typeface="Arial" panose="020B0604020202020204" pitchFamily="34" charset="0"/>
              <a:buChar char="•"/>
              <a:defRPr/>
            </a:pP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Reminders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and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check-ins</a:t>
            </a:r>
            <a:r>
              <a:rPr kumimoji="0" sz="1400" b="0" i="0" u="none" strike="noStrike" kern="1200" cap="none" spc="-90"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helps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reinforce skills</a:t>
            </a:r>
            <a:r>
              <a:rPr kumimoji="0" sz="1400" b="0" i="0" u="none" strike="noStrike" kern="1200" cap="none" spc="-40"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learned.</a:t>
            </a:r>
            <a:endParaRPr kumimoji="0" lang="en-US"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355600" indent="-342900" defTabSz="1828434">
              <a:lnSpc>
                <a:spcPts val="2280"/>
              </a:lnSpc>
              <a:spcBef>
                <a:spcPts val="725"/>
              </a:spcBef>
              <a:buFont typeface="Arial" panose="020B0604020202020204" pitchFamily="34" charset="0"/>
              <a:buChar char="•"/>
              <a:defRPr/>
            </a:pP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The more chats with Tess,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the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more</a:t>
            </a:r>
            <a:r>
              <a:rPr kumimoji="0" sz="1400" b="0" i="0" u="none" strike="noStrike" kern="1200" cap="none" spc="-190"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she</a:t>
            </a:r>
            <a:r>
              <a:rPr lang="en-US" sz="1400" dirty="0">
                <a:latin typeface="Calibri" panose="020F0502020204030204" pitchFamily="34" charset="0"/>
                <a:cs typeface="Calibri" panose="020F0502020204030204" pitchFamily="34" charset="0"/>
              </a:rPr>
              <a:t> </a:t>
            </a:r>
            <a:r>
              <a:rPr kumimoji="0" sz="1400" b="0" i="0" u="none" strike="noStrike" kern="1200" cap="none" spc="-5" normalizeH="0" baseline="0" noProof="0" dirty="0">
                <a:ln>
                  <a:noFill/>
                </a:ln>
                <a:effectLst/>
                <a:uLnTx/>
                <a:uFillTx/>
                <a:latin typeface="Calibri" panose="020F0502020204030204" pitchFamily="34" charset="0"/>
                <a:cs typeface="Calibri" panose="020F0502020204030204" pitchFamily="34" charset="0"/>
              </a:rPr>
              <a:t>will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learn needs and</a:t>
            </a:r>
            <a:r>
              <a:rPr kumimoji="0" sz="1400" b="0" i="0" u="none" strike="noStrike" kern="1200" cap="none" spc="-85" normalizeH="0" baseline="0" noProof="0" dirty="0">
                <a:ln>
                  <a:noFill/>
                </a:ln>
                <a:effectLst/>
                <a:uLnTx/>
                <a:uFillTx/>
                <a:latin typeface="Calibri" panose="020F0502020204030204" pitchFamily="34" charset="0"/>
                <a:cs typeface="Calibri" panose="020F0502020204030204" pitchFamily="34" charset="0"/>
              </a:rPr>
              <a:t> </a:t>
            </a:r>
            <a:r>
              <a:rPr kumimoji="0" sz="1400" b="0" i="0" u="none" strike="noStrike" kern="1200" cap="none" spc="0" normalizeH="0" baseline="0" noProof="0" dirty="0">
                <a:ln>
                  <a:noFill/>
                </a:ln>
                <a:effectLst/>
                <a:uLnTx/>
                <a:uFillTx/>
                <a:latin typeface="Calibri" panose="020F0502020204030204" pitchFamily="34" charset="0"/>
                <a:cs typeface="Calibri" panose="020F0502020204030204" pitchFamily="34" charset="0"/>
              </a:rPr>
              <a:t>preferences.</a:t>
            </a:r>
          </a:p>
        </p:txBody>
      </p:sp>
      <p:pic>
        <p:nvPicPr>
          <p:cNvPr id="13" name="Picture 12">
            <a:extLst>
              <a:ext uri="{FF2B5EF4-FFF2-40B4-BE49-F238E27FC236}">
                <a16:creationId xmlns:a16="http://schemas.microsoft.com/office/drawing/2014/main" id="{6B1D36DF-644C-4B63-8C6E-F97562C19809}"/>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003809" y="1564790"/>
            <a:ext cx="2323699" cy="3850702"/>
          </a:xfrm>
          <a:prstGeom prst="rect">
            <a:avLst/>
          </a:prstGeom>
          <a:noFill/>
          <a:ln>
            <a:noFill/>
          </a:ln>
        </p:spPr>
      </p:pic>
      <p:pic>
        <p:nvPicPr>
          <p:cNvPr id="14" name="Picture 2" descr="Vector Outline Smartphone Transparent &amp; PNG Clipart Free Download ...">
            <a:extLst>
              <a:ext uri="{FF2B5EF4-FFF2-40B4-BE49-F238E27FC236}">
                <a16:creationId xmlns:a16="http://schemas.microsoft.com/office/drawing/2014/main" id="{E40EB07B-4D8E-4C7D-A9F2-DC07AD80003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462" t="7440" r="24402" b="6258"/>
          <a:stretch/>
        </p:blipFill>
        <p:spPr bwMode="auto">
          <a:xfrm>
            <a:off x="6671851" y="1089428"/>
            <a:ext cx="2987614" cy="524492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B8A6611-C62C-498D-AFB4-FF5E0EAD9AF6}"/>
              </a:ext>
            </a:extLst>
          </p:cNvPr>
          <p:cNvSpPr/>
          <p:nvPr/>
        </p:nvSpPr>
        <p:spPr>
          <a:xfrm>
            <a:off x="3577701" y="6294268"/>
            <a:ext cx="5255581" cy="4793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8D4A583-38DC-48DA-94A8-9F74B2F4B047}"/>
              </a:ext>
            </a:extLst>
          </p:cNvPr>
          <p:cNvSpPr txBox="1"/>
          <p:nvPr/>
        </p:nvSpPr>
        <p:spPr>
          <a:xfrm>
            <a:off x="177451" y="4246784"/>
            <a:ext cx="6098240" cy="923330"/>
          </a:xfrm>
          <a:prstGeom prst="rect">
            <a:avLst/>
          </a:prstGeom>
          <a:noFill/>
        </p:spPr>
        <p:txBody>
          <a:bodyPr wrap="square">
            <a:spAutoFit/>
          </a:bodyPr>
          <a:lstStyle/>
          <a:p>
            <a:pPr algn="ctr"/>
            <a:r>
              <a:rPr lang="en-US" sz="1800" dirty="0">
                <a:latin typeface="Century Gothic"/>
                <a:cs typeface="Century Gothic"/>
              </a:rPr>
              <a:t>Say “Hi” to Tess and enter </a:t>
            </a:r>
            <a:r>
              <a:rPr lang="en-US" sz="1800" b="1" dirty="0">
                <a:solidFill>
                  <a:srgbClr val="07416B"/>
                </a:solidFill>
                <a:latin typeface="Century Gothic"/>
                <a:cs typeface="Century Gothic"/>
              </a:rPr>
              <a:t>WorkLifeMatters</a:t>
            </a:r>
            <a:endParaRPr lang="en-US" b="1" dirty="0">
              <a:solidFill>
                <a:srgbClr val="07416B"/>
              </a:solidFill>
              <a:latin typeface="Century Gothic"/>
              <a:cs typeface="Century Gothic"/>
            </a:endParaRPr>
          </a:p>
          <a:p>
            <a:pPr algn="ctr"/>
            <a:endParaRPr lang="en-US" sz="1800" b="1" dirty="0">
              <a:solidFill>
                <a:srgbClr val="07416B"/>
              </a:solidFill>
              <a:latin typeface="Century Gothic"/>
              <a:cs typeface="Century Gothic"/>
            </a:endParaRPr>
          </a:p>
          <a:p>
            <a:pPr algn="ctr"/>
            <a:r>
              <a:rPr lang="en-US" sz="1800" b="1" dirty="0">
                <a:latin typeface="Century Gothic"/>
                <a:cs typeface="Century Gothic"/>
              </a:rPr>
              <a:t>Text: 650-825-9634</a:t>
            </a:r>
          </a:p>
        </p:txBody>
      </p:sp>
    </p:spTree>
    <p:extLst>
      <p:ext uri="{BB962C8B-B14F-4D97-AF65-F5344CB8AC3E}">
        <p14:creationId xmlns:p14="http://schemas.microsoft.com/office/powerpoint/2010/main" val="595797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3BAE-2389-4441-8EF7-307C0EC13F73}"/>
              </a:ext>
            </a:extLst>
          </p:cNvPr>
          <p:cNvSpPr>
            <a:spLocks noGrp="1"/>
          </p:cNvSpPr>
          <p:nvPr>
            <p:ph type="title"/>
          </p:nvPr>
        </p:nvSpPr>
        <p:spPr>
          <a:xfrm>
            <a:off x="580475" y="975092"/>
            <a:ext cx="5060182" cy="1325563"/>
          </a:xfrm>
        </p:spPr>
        <p:txBody>
          <a:bodyPr>
            <a:normAutofit/>
          </a:bodyPr>
          <a:lstStyle/>
          <a:p>
            <a:r>
              <a:rPr lang="en-US" dirty="0"/>
              <a:t>Work-Life Resources</a:t>
            </a:r>
          </a:p>
        </p:txBody>
      </p:sp>
      <p:sp>
        <p:nvSpPr>
          <p:cNvPr id="3" name="Content Placeholder 2">
            <a:extLst>
              <a:ext uri="{FF2B5EF4-FFF2-40B4-BE49-F238E27FC236}">
                <a16:creationId xmlns:a16="http://schemas.microsoft.com/office/drawing/2014/main" id="{EAD0B8AD-841E-447B-9144-BAE5AC37BEEC}"/>
              </a:ext>
            </a:extLst>
          </p:cNvPr>
          <p:cNvSpPr>
            <a:spLocks noGrp="1"/>
          </p:cNvSpPr>
          <p:nvPr>
            <p:ph idx="1"/>
          </p:nvPr>
        </p:nvSpPr>
        <p:spPr>
          <a:xfrm>
            <a:off x="580475" y="2300655"/>
            <a:ext cx="5060182" cy="3586892"/>
          </a:xfrm>
        </p:spPr>
        <p:txBody>
          <a:bodyPr>
            <a:noAutofit/>
          </a:bodyPr>
          <a:lstStyle/>
          <a:p>
            <a:pPr marL="0" indent="0">
              <a:lnSpc>
                <a:spcPct val="100000"/>
              </a:lnSpc>
              <a:spcBef>
                <a:spcPts val="1200"/>
              </a:spcBef>
              <a:buNone/>
            </a:pPr>
            <a:r>
              <a:rPr lang="en-US" sz="1400" b="1" dirty="0"/>
              <a:t>Support for work-life  issues that impact a members' ability to stay present and productive at work, including:</a:t>
            </a:r>
          </a:p>
          <a:p>
            <a:pPr>
              <a:lnSpc>
                <a:spcPct val="100000"/>
              </a:lnSpc>
              <a:spcBef>
                <a:spcPts val="1200"/>
              </a:spcBef>
            </a:pPr>
            <a:r>
              <a:rPr lang="en-US" sz="1400" dirty="0"/>
              <a:t>Legal Services</a:t>
            </a:r>
          </a:p>
          <a:p>
            <a:pPr>
              <a:lnSpc>
                <a:spcPct val="100000"/>
              </a:lnSpc>
              <a:spcBef>
                <a:spcPts val="1200"/>
              </a:spcBef>
            </a:pPr>
            <a:r>
              <a:rPr lang="en-US" sz="1400" dirty="0"/>
              <a:t>Financial Services</a:t>
            </a:r>
          </a:p>
          <a:p>
            <a:pPr>
              <a:lnSpc>
                <a:spcPct val="100000"/>
              </a:lnSpc>
              <a:spcBef>
                <a:spcPts val="1200"/>
              </a:spcBef>
            </a:pPr>
            <a:r>
              <a:rPr lang="en-US" sz="1400" dirty="0"/>
              <a:t>Online Legal Forms </a:t>
            </a:r>
          </a:p>
          <a:p>
            <a:pPr>
              <a:lnSpc>
                <a:spcPct val="100000"/>
              </a:lnSpc>
              <a:spcBef>
                <a:spcPts val="1200"/>
              </a:spcBef>
            </a:pPr>
            <a:r>
              <a:rPr lang="en-US" sz="1400" dirty="0"/>
              <a:t>Child and Parenting Resources</a:t>
            </a:r>
          </a:p>
          <a:p>
            <a:pPr>
              <a:lnSpc>
                <a:spcPct val="100000"/>
              </a:lnSpc>
              <a:spcBef>
                <a:spcPts val="1200"/>
              </a:spcBef>
            </a:pPr>
            <a:r>
              <a:rPr lang="en-US" sz="1400" dirty="0"/>
              <a:t>Adult and Elder Care Services</a:t>
            </a:r>
          </a:p>
          <a:p>
            <a:pPr>
              <a:lnSpc>
                <a:spcPct val="100000"/>
              </a:lnSpc>
              <a:spcBef>
                <a:spcPts val="1200"/>
              </a:spcBef>
            </a:pPr>
            <a:r>
              <a:rPr lang="en-US" sz="1400" dirty="0"/>
              <a:t>Training and Webinars</a:t>
            </a:r>
          </a:p>
        </p:txBody>
      </p:sp>
      <p:sp>
        <p:nvSpPr>
          <p:cNvPr id="28" name="Rectangle 27">
            <a:extLst>
              <a:ext uri="{FF2B5EF4-FFF2-40B4-BE49-F238E27FC236}">
                <a16:creationId xmlns:a16="http://schemas.microsoft.com/office/drawing/2014/main" id="{5CF2FA3B-933E-48E4-AC44-2F1DC0503D74}"/>
              </a:ext>
            </a:extLst>
          </p:cNvPr>
          <p:cNvSpPr/>
          <p:nvPr/>
        </p:nvSpPr>
        <p:spPr>
          <a:xfrm>
            <a:off x="6579046" y="2273300"/>
            <a:ext cx="4696399"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17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506F2-093D-4903-A3C3-6B53B69E8A1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78430" y="616944"/>
            <a:ext cx="5813570" cy="5887535"/>
          </a:xfrm>
          <a:prstGeom prst="rect">
            <a:avLst/>
          </a:prstGeom>
        </p:spPr>
      </p:pic>
      <p:sp>
        <p:nvSpPr>
          <p:cNvPr id="9" name="TextBox 8">
            <a:extLst>
              <a:ext uri="{FF2B5EF4-FFF2-40B4-BE49-F238E27FC236}">
                <a16:creationId xmlns:a16="http://schemas.microsoft.com/office/drawing/2014/main" id="{6475BDFA-7771-4BFF-957C-492357662995}"/>
              </a:ext>
            </a:extLst>
          </p:cNvPr>
          <p:cNvSpPr txBox="1"/>
          <p:nvPr/>
        </p:nvSpPr>
        <p:spPr>
          <a:xfrm>
            <a:off x="525379" y="2855495"/>
            <a:ext cx="4038600" cy="2123658"/>
          </a:xfrm>
          <a:prstGeom prst="rect">
            <a:avLst/>
          </a:prstGeom>
          <a:noFill/>
        </p:spPr>
        <p:txBody>
          <a:bodyPr wrap="square" rtlCol="0">
            <a:spAutoFit/>
          </a:bodyPr>
          <a:lstStyle/>
          <a:p>
            <a:r>
              <a:rPr lang="en-US" sz="2400" b="1" dirty="0">
                <a:solidFill>
                  <a:schemeClr val="tx1">
                    <a:lumMod val="75000"/>
                    <a:lumOff val="25000"/>
                  </a:schemeClr>
                </a:solidFill>
                <a:latin typeface="Calibri" panose="020F0502020204030204" pitchFamily="34" charset="0"/>
                <a:cs typeface="Calibri" panose="020F0502020204030204" pitchFamily="34" charset="0"/>
              </a:rPr>
              <a:t>Connect with Your EAP</a:t>
            </a:r>
          </a:p>
          <a:p>
            <a:endParaRPr lang="en-US"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800.386.7055</a:t>
            </a:r>
          </a:p>
          <a:p>
            <a:endParaRPr lang="en-US" dirty="0">
              <a:solidFill>
                <a:schemeClr val="tx1">
                  <a:lumMod val="75000"/>
                  <a:lumOff val="25000"/>
                </a:schemeClr>
              </a:solidFill>
              <a:latin typeface="Calibri" panose="020F0502020204030204" pitchFamily="34" charset="0"/>
              <a:cs typeface="Calibri" panose="020F0502020204030204" pitchFamily="34" charset="0"/>
            </a:endParaRPr>
          </a:p>
          <a:p>
            <a:r>
              <a:rPr lang="en-US" sz="2400" dirty="0">
                <a:solidFill>
                  <a:schemeClr val="tx1">
                    <a:lumMod val="75000"/>
                    <a:lumOff val="25000"/>
                  </a:schemeClr>
                </a:solidFill>
                <a:latin typeface="Calibri" panose="020F0502020204030204" pitchFamily="34" charset="0"/>
                <a:cs typeface="Calibri" panose="020F0502020204030204" pitchFamily="34" charset="0"/>
              </a:rPr>
              <a:t>worklife.uprisehealth.com</a:t>
            </a:r>
          </a:p>
          <a:p>
            <a:r>
              <a:rPr lang="en-US" sz="2400" dirty="0">
                <a:solidFill>
                  <a:schemeClr val="tx1">
                    <a:lumMod val="75000"/>
                    <a:lumOff val="25000"/>
                  </a:schemeClr>
                </a:solidFill>
                <a:latin typeface="Calibri" panose="020F0502020204030204" pitchFamily="34" charset="0"/>
                <a:cs typeface="Calibri" panose="020F0502020204030204" pitchFamily="34" charset="0"/>
              </a:rPr>
              <a:t>Access Code: worklife</a:t>
            </a:r>
          </a:p>
        </p:txBody>
      </p:sp>
    </p:spTree>
    <p:extLst>
      <p:ext uri="{BB962C8B-B14F-4D97-AF65-F5344CB8AC3E}">
        <p14:creationId xmlns:p14="http://schemas.microsoft.com/office/powerpoint/2010/main" val="4884183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3BAE-2389-4441-8EF7-307C0EC13F73}"/>
              </a:ext>
            </a:extLst>
          </p:cNvPr>
          <p:cNvSpPr>
            <a:spLocks noGrp="1"/>
          </p:cNvSpPr>
          <p:nvPr>
            <p:ph type="title"/>
          </p:nvPr>
        </p:nvSpPr>
        <p:spPr>
          <a:xfrm>
            <a:off x="531660" y="1020086"/>
            <a:ext cx="5060182" cy="1325563"/>
          </a:xfrm>
        </p:spPr>
        <p:txBody>
          <a:bodyPr>
            <a:normAutofit/>
          </a:bodyPr>
          <a:lstStyle/>
          <a:p>
            <a:r>
              <a:rPr lang="en-US" dirty="0"/>
              <a:t>Overview</a:t>
            </a:r>
          </a:p>
        </p:txBody>
      </p:sp>
      <p:sp>
        <p:nvSpPr>
          <p:cNvPr id="3" name="Content Placeholder 2">
            <a:extLst>
              <a:ext uri="{FF2B5EF4-FFF2-40B4-BE49-F238E27FC236}">
                <a16:creationId xmlns:a16="http://schemas.microsoft.com/office/drawing/2014/main" id="{EAD0B8AD-841E-447B-9144-BAE5AC37BEEC}"/>
              </a:ext>
            </a:extLst>
          </p:cNvPr>
          <p:cNvSpPr>
            <a:spLocks noGrp="1"/>
          </p:cNvSpPr>
          <p:nvPr>
            <p:ph idx="1"/>
          </p:nvPr>
        </p:nvSpPr>
        <p:spPr>
          <a:xfrm>
            <a:off x="531659" y="2345649"/>
            <a:ext cx="5602489" cy="3586892"/>
          </a:xfrm>
        </p:spPr>
        <p:txBody>
          <a:bodyPr>
            <a:normAutofit/>
          </a:bodyPr>
          <a:lstStyle/>
          <a:p>
            <a:pPr marL="0" indent="0">
              <a:spcBef>
                <a:spcPts val="400"/>
              </a:spcBef>
              <a:spcAft>
                <a:spcPts val="600"/>
              </a:spcAft>
              <a:buNone/>
            </a:pPr>
            <a:r>
              <a:rPr lang="en-US" sz="1400" b="1" dirty="0"/>
              <a:t>We all face challenges - - and every employee is different.</a:t>
            </a:r>
          </a:p>
          <a:p>
            <a:pPr>
              <a:spcBef>
                <a:spcPts val="400"/>
              </a:spcBef>
              <a:spcAft>
                <a:spcPts val="600"/>
              </a:spcAft>
            </a:pPr>
            <a:r>
              <a:rPr lang="en-US" sz="1400" dirty="0"/>
              <a:t>Sometimes just a phone call or access to resources are needed</a:t>
            </a:r>
          </a:p>
          <a:p>
            <a:pPr>
              <a:spcBef>
                <a:spcPts val="400"/>
              </a:spcBef>
              <a:spcAft>
                <a:spcPts val="600"/>
              </a:spcAft>
            </a:pPr>
            <a:r>
              <a:rPr lang="en-US" sz="1400" dirty="0"/>
              <a:t>Other times, coaching or counseling services are a better solution</a:t>
            </a:r>
          </a:p>
          <a:p>
            <a:pPr>
              <a:spcBef>
                <a:spcPts val="400"/>
              </a:spcBef>
              <a:spcAft>
                <a:spcPts val="600"/>
              </a:spcAft>
            </a:pPr>
            <a:r>
              <a:rPr lang="en-US" sz="1400" dirty="0"/>
              <a:t>We connect you with the level of care you need</a:t>
            </a:r>
          </a:p>
          <a:p>
            <a:pPr>
              <a:spcBef>
                <a:spcPts val="400"/>
              </a:spcBef>
              <a:spcAft>
                <a:spcPts val="600"/>
              </a:spcAft>
            </a:pPr>
            <a:r>
              <a:rPr lang="en-US" sz="1400" dirty="0"/>
              <a:t>Services are available to employees and dependents</a:t>
            </a:r>
          </a:p>
          <a:p>
            <a:pPr>
              <a:spcBef>
                <a:spcPts val="400"/>
              </a:spcBef>
              <a:spcAft>
                <a:spcPts val="600"/>
              </a:spcAft>
            </a:pPr>
            <a:r>
              <a:rPr lang="en-US" sz="1400" dirty="0"/>
              <a:t>Round the clock, confidential access </a:t>
            </a:r>
          </a:p>
        </p:txBody>
      </p:sp>
      <p:grpSp>
        <p:nvGrpSpPr>
          <p:cNvPr id="14" name="Group 13">
            <a:extLst>
              <a:ext uri="{FF2B5EF4-FFF2-40B4-BE49-F238E27FC236}">
                <a16:creationId xmlns:a16="http://schemas.microsoft.com/office/drawing/2014/main" id="{BBBF2F6C-6C35-4C84-8FFC-EC651DA7B136}"/>
              </a:ext>
            </a:extLst>
          </p:cNvPr>
          <p:cNvGrpSpPr/>
          <p:nvPr/>
        </p:nvGrpSpPr>
        <p:grpSpPr>
          <a:xfrm>
            <a:off x="6497904" y="1416106"/>
            <a:ext cx="4503499" cy="4317905"/>
            <a:chOff x="6707542" y="1529405"/>
            <a:chExt cx="4492570" cy="4293018"/>
          </a:xfrm>
        </p:grpSpPr>
        <p:sp>
          <p:nvSpPr>
            <p:cNvPr id="15" name="Oval 14">
              <a:extLst>
                <a:ext uri="{FF2B5EF4-FFF2-40B4-BE49-F238E27FC236}">
                  <a16:creationId xmlns:a16="http://schemas.microsoft.com/office/drawing/2014/main" id="{06D3EC94-92FD-4522-B280-8E4DCE60CE81}"/>
                </a:ext>
              </a:extLst>
            </p:cNvPr>
            <p:cNvSpPr/>
            <p:nvPr/>
          </p:nvSpPr>
          <p:spPr>
            <a:xfrm>
              <a:off x="7147544" y="2191300"/>
              <a:ext cx="3631122" cy="3631123"/>
            </a:xfrm>
            <a:prstGeom prst="ellipse">
              <a:avLst/>
            </a:prstGeom>
            <a:noFill/>
            <a:ln w="31750">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2F725BFE-75C1-42D6-A32B-6080382AD71D}"/>
                </a:ext>
              </a:extLst>
            </p:cNvPr>
            <p:cNvCxnSpPr>
              <a:cxnSpLocks/>
            </p:cNvCxnSpPr>
            <p:nvPr/>
          </p:nvCxnSpPr>
          <p:spPr>
            <a:xfrm rot="3600000">
              <a:off x="8078993" y="3530262"/>
              <a:ext cx="0" cy="1949412"/>
            </a:xfrm>
            <a:prstGeom prst="line">
              <a:avLst/>
            </a:prstGeom>
            <a:ln w="317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F851E23-6F57-4AEA-95F1-B7B7E4408A07}"/>
                </a:ext>
              </a:extLst>
            </p:cNvPr>
            <p:cNvCxnSpPr>
              <a:cxnSpLocks/>
            </p:cNvCxnSpPr>
            <p:nvPr/>
          </p:nvCxnSpPr>
          <p:spPr>
            <a:xfrm rot="3600000" flipV="1">
              <a:off x="8926923" y="4011015"/>
              <a:ext cx="1858013" cy="1081525"/>
            </a:xfrm>
            <a:prstGeom prst="line">
              <a:avLst/>
            </a:prstGeom>
            <a:ln w="31750">
              <a:solidFill>
                <a:schemeClr val="tx2"/>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F44AD2-93DB-404C-A85E-AB0FD9790150}"/>
                </a:ext>
              </a:extLst>
            </p:cNvPr>
            <p:cNvCxnSpPr>
              <a:cxnSpLocks/>
            </p:cNvCxnSpPr>
            <p:nvPr/>
          </p:nvCxnSpPr>
          <p:spPr>
            <a:xfrm rot="3600000" flipH="1" flipV="1">
              <a:off x="7985497" y="2380416"/>
              <a:ext cx="1858013" cy="1081525"/>
            </a:xfrm>
            <a:prstGeom prst="line">
              <a:avLst/>
            </a:prstGeom>
            <a:ln w="31750">
              <a:solidFill>
                <a:schemeClr val="tx2"/>
              </a:solidFill>
              <a:prstDash val="sysDash"/>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74D3BEA-4069-41B3-859F-19B54FF70596}"/>
                </a:ext>
              </a:extLst>
            </p:cNvPr>
            <p:cNvSpPr/>
            <p:nvPr/>
          </p:nvSpPr>
          <p:spPr>
            <a:xfrm rot="5400000">
              <a:off x="8261217" y="3355720"/>
              <a:ext cx="1323792" cy="1323791"/>
            </a:xfrm>
            <a:prstGeom prst="ellipse">
              <a:avLst/>
            </a:prstGeom>
            <a:solidFill>
              <a:srgbClr val="204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425F0CCA-318C-4941-AAD1-6E667CA5FF75}"/>
                </a:ext>
              </a:extLst>
            </p:cNvPr>
            <p:cNvSpPr/>
            <p:nvPr/>
          </p:nvSpPr>
          <p:spPr>
            <a:xfrm rot="5400000">
              <a:off x="8301209" y="1529405"/>
              <a:ext cx="1323792" cy="1323791"/>
            </a:xfrm>
            <a:prstGeom prst="ellipse">
              <a:avLst/>
            </a:prstGeom>
            <a:solidFill>
              <a:srgbClr val="1F7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2084E162-818C-492B-A4D5-45F88C952C40}"/>
                </a:ext>
              </a:extLst>
            </p:cNvPr>
            <p:cNvSpPr/>
            <p:nvPr/>
          </p:nvSpPr>
          <p:spPr>
            <a:xfrm rot="5400000">
              <a:off x="9869399" y="4233182"/>
              <a:ext cx="1323792" cy="1323791"/>
            </a:xfrm>
            <a:prstGeom prst="ellipse">
              <a:avLst/>
            </a:prstGeom>
            <a:solidFill>
              <a:srgbClr val="388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FAC1DD44-964E-4CEC-9CC6-ED817E05F3B6}"/>
                </a:ext>
              </a:extLst>
            </p:cNvPr>
            <p:cNvSpPr/>
            <p:nvPr/>
          </p:nvSpPr>
          <p:spPr>
            <a:xfrm rot="5400000">
              <a:off x="6725386" y="4242432"/>
              <a:ext cx="1323792" cy="1323791"/>
            </a:xfrm>
            <a:prstGeom prst="ellipse">
              <a:avLst/>
            </a:prstGeom>
            <a:solidFill>
              <a:srgbClr val="4BB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3" name="Graphic 22" descr="Doctor female with solid fill">
              <a:extLst>
                <a:ext uri="{FF2B5EF4-FFF2-40B4-BE49-F238E27FC236}">
                  <a16:creationId xmlns:a16="http://schemas.microsoft.com/office/drawing/2014/main" id="{5E939A14-DB2F-4086-AF14-918EC5F2CB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11415" y="4430123"/>
              <a:ext cx="639757" cy="639757"/>
            </a:xfrm>
            <a:prstGeom prst="rect">
              <a:avLst/>
            </a:prstGeom>
          </p:spPr>
        </p:pic>
        <p:pic>
          <p:nvPicPr>
            <p:cNvPr id="24" name="Graphic 23" descr="Call center with solid fill">
              <a:extLst>
                <a:ext uri="{FF2B5EF4-FFF2-40B4-BE49-F238E27FC236}">
                  <a16:creationId xmlns:a16="http://schemas.microsoft.com/office/drawing/2014/main" id="{EF025B7D-9343-4DED-9ACC-C0F9F2266C6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26898" y="4416650"/>
              <a:ext cx="659408" cy="659408"/>
            </a:xfrm>
            <a:prstGeom prst="rect">
              <a:avLst/>
            </a:prstGeom>
          </p:spPr>
        </p:pic>
        <p:pic>
          <p:nvPicPr>
            <p:cNvPr id="25" name="Graphic 24" descr="User with solid fill">
              <a:extLst>
                <a:ext uri="{FF2B5EF4-FFF2-40B4-BE49-F238E27FC236}">
                  <a16:creationId xmlns:a16="http://schemas.microsoft.com/office/drawing/2014/main" id="{4E7DF165-E14A-420C-8314-F522019A733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50134" y="3493432"/>
              <a:ext cx="745956" cy="745956"/>
            </a:xfrm>
            <a:prstGeom prst="rect">
              <a:avLst/>
            </a:prstGeom>
          </p:spPr>
        </p:pic>
        <p:pic>
          <p:nvPicPr>
            <p:cNvPr id="26" name="Graphic 25" descr="Chat with solid fill">
              <a:extLst>
                <a:ext uri="{FF2B5EF4-FFF2-40B4-BE49-F238E27FC236}">
                  <a16:creationId xmlns:a16="http://schemas.microsoft.com/office/drawing/2014/main" id="{33186543-3EF3-49D0-AE3B-49C4FEAADA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578718" y="1720115"/>
              <a:ext cx="723550" cy="723550"/>
            </a:xfrm>
            <a:prstGeom prst="rect">
              <a:avLst/>
            </a:prstGeom>
          </p:spPr>
        </p:pic>
        <p:sp>
          <p:nvSpPr>
            <p:cNvPr id="27" name="TextBox 26">
              <a:extLst>
                <a:ext uri="{FF2B5EF4-FFF2-40B4-BE49-F238E27FC236}">
                  <a16:creationId xmlns:a16="http://schemas.microsoft.com/office/drawing/2014/main" id="{E17A9806-E988-4B09-A2EB-61FFB6590861}"/>
                </a:ext>
              </a:extLst>
            </p:cNvPr>
            <p:cNvSpPr txBox="1"/>
            <p:nvPr/>
          </p:nvSpPr>
          <p:spPr>
            <a:xfrm>
              <a:off x="6707542" y="5019612"/>
              <a:ext cx="132379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Assist</a:t>
              </a:r>
              <a:endPar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3A993182-2E74-49DB-9391-5A3EA9E5B49A}"/>
                </a:ext>
              </a:extLst>
            </p:cNvPr>
            <p:cNvSpPr txBox="1"/>
            <p:nvPr/>
          </p:nvSpPr>
          <p:spPr>
            <a:xfrm>
              <a:off x="8261217" y="4140864"/>
              <a:ext cx="132379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Member</a:t>
              </a:r>
              <a:endPar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EA0BD34-F6D2-4C94-9E8C-35D7B8CBB926}"/>
                </a:ext>
              </a:extLst>
            </p:cNvPr>
            <p:cNvSpPr txBox="1"/>
            <p:nvPr/>
          </p:nvSpPr>
          <p:spPr>
            <a:xfrm>
              <a:off x="8291128" y="2309355"/>
              <a:ext cx="132379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Engage</a:t>
              </a:r>
              <a:endPar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08800DD-6FA4-419C-A7F2-322E3B4FB064}"/>
                </a:ext>
              </a:extLst>
            </p:cNvPr>
            <p:cNvSpPr txBox="1"/>
            <p:nvPr/>
          </p:nvSpPr>
          <p:spPr>
            <a:xfrm>
              <a:off x="9876320" y="5031967"/>
              <a:ext cx="1323792"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lumMod val="95000"/>
                    </a:prstClr>
                  </a:solidFill>
                  <a:effectLst/>
                  <a:uLnTx/>
                  <a:uFillTx/>
                  <a:latin typeface="Calibri" panose="020F0502020204030204"/>
                  <a:ea typeface="+mn-ea"/>
                  <a:cs typeface="+mn-cs"/>
                </a:rPr>
                <a:t>Assess</a:t>
              </a:r>
              <a:endParaRPr kumimoji="0" lang="en-US" sz="1400" b="0" i="0" u="none" strike="noStrike" kern="1200" cap="none" spc="0" normalizeH="0" baseline="0" noProof="0" dirty="0">
                <a:ln>
                  <a:noFill/>
                </a:ln>
                <a:solidFill>
                  <a:prstClr val="white">
                    <a:lumMod val="95000"/>
                  </a:prst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8759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B5D6-1C08-4E2A-9F00-119ADD79C733}"/>
              </a:ext>
            </a:extLst>
          </p:cNvPr>
          <p:cNvSpPr>
            <a:spLocks noGrp="1"/>
          </p:cNvSpPr>
          <p:nvPr>
            <p:ph type="title"/>
          </p:nvPr>
        </p:nvSpPr>
        <p:spPr>
          <a:xfrm>
            <a:off x="606158" y="1152190"/>
            <a:ext cx="5060182" cy="1325563"/>
          </a:xfrm>
        </p:spPr>
        <p:txBody>
          <a:bodyPr/>
          <a:lstStyle/>
          <a:p>
            <a:r>
              <a:rPr lang="en-US" dirty="0"/>
              <a:t>Welcome To Your EAP</a:t>
            </a:r>
          </a:p>
        </p:txBody>
      </p:sp>
      <p:sp>
        <p:nvSpPr>
          <p:cNvPr id="3" name="Content Placeholder 2">
            <a:extLst>
              <a:ext uri="{FF2B5EF4-FFF2-40B4-BE49-F238E27FC236}">
                <a16:creationId xmlns:a16="http://schemas.microsoft.com/office/drawing/2014/main" id="{DB0B38E0-DCD1-482E-8AC5-19C62D882038}"/>
              </a:ext>
            </a:extLst>
          </p:cNvPr>
          <p:cNvSpPr>
            <a:spLocks noGrp="1"/>
          </p:cNvSpPr>
          <p:nvPr>
            <p:ph idx="1"/>
          </p:nvPr>
        </p:nvSpPr>
        <p:spPr>
          <a:xfrm>
            <a:off x="606158" y="2477753"/>
            <a:ext cx="5060182" cy="3586892"/>
          </a:xfrm>
        </p:spPr>
        <p:txBody>
          <a:bodyPr>
            <a:normAutofit/>
          </a:bodyPr>
          <a:lstStyle/>
          <a:p>
            <a:r>
              <a:rPr lang="en-US" sz="1800" dirty="0"/>
              <a:t>Coaching</a:t>
            </a:r>
          </a:p>
          <a:p>
            <a:r>
              <a:rPr lang="en-US" sz="1800" dirty="0"/>
              <a:t>Counseling  </a:t>
            </a:r>
          </a:p>
          <a:p>
            <a:r>
              <a:rPr lang="en-US" sz="1800" dirty="0"/>
              <a:t>Work Life Resources</a:t>
            </a:r>
          </a:p>
        </p:txBody>
      </p:sp>
      <p:pic>
        <p:nvPicPr>
          <p:cNvPr id="5" name="Picture 4" descr="A person holding a cup&#10;&#10;Description automatically generated with low confidence">
            <a:extLst>
              <a:ext uri="{FF2B5EF4-FFF2-40B4-BE49-F238E27FC236}">
                <a16:creationId xmlns:a16="http://schemas.microsoft.com/office/drawing/2014/main" id="{691C7DA4-AC17-4B32-954E-F1F18520160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335" r="35851"/>
          <a:stretch/>
        </p:blipFill>
        <p:spPr>
          <a:xfrm>
            <a:off x="6219156" y="1409700"/>
            <a:ext cx="5972844" cy="5448300"/>
          </a:xfrm>
          <a:prstGeom prst="rect">
            <a:avLst/>
          </a:prstGeom>
        </p:spPr>
      </p:pic>
    </p:spTree>
    <p:extLst>
      <p:ext uri="{BB962C8B-B14F-4D97-AF65-F5344CB8AC3E}">
        <p14:creationId xmlns:p14="http://schemas.microsoft.com/office/powerpoint/2010/main" val="93901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936F124-708F-4FA1-B3BF-CD430AAAE49C}"/>
              </a:ext>
            </a:extLst>
          </p:cNvPr>
          <p:cNvGrpSpPr/>
          <p:nvPr/>
        </p:nvGrpSpPr>
        <p:grpSpPr>
          <a:xfrm>
            <a:off x="5395737" y="852232"/>
            <a:ext cx="6497052" cy="5394087"/>
            <a:chOff x="6453907" y="2229733"/>
            <a:chExt cx="4510679" cy="3804051"/>
          </a:xfrm>
        </p:grpSpPr>
        <p:grpSp>
          <p:nvGrpSpPr>
            <p:cNvPr id="8" name="Group 7">
              <a:extLst>
                <a:ext uri="{FF2B5EF4-FFF2-40B4-BE49-F238E27FC236}">
                  <a16:creationId xmlns:a16="http://schemas.microsoft.com/office/drawing/2014/main" id="{9967546B-B302-47E3-841D-3E81EB25504C}"/>
                </a:ext>
              </a:extLst>
            </p:cNvPr>
            <p:cNvGrpSpPr/>
            <p:nvPr/>
          </p:nvGrpSpPr>
          <p:grpSpPr>
            <a:xfrm>
              <a:off x="6453907" y="2229733"/>
              <a:ext cx="4510679" cy="3804051"/>
              <a:chOff x="6096000" y="966224"/>
              <a:chExt cx="5931919" cy="5232034"/>
            </a:xfrm>
          </p:grpSpPr>
          <p:pic>
            <p:nvPicPr>
              <p:cNvPr id="10" name="Picture 9" descr="A computer monitor with a logo&#10;&#10;Description automatically generated with low confidence">
                <a:hlinkClick r:id="rId3"/>
                <a:extLst>
                  <a:ext uri="{FF2B5EF4-FFF2-40B4-BE49-F238E27FC236}">
                    <a16:creationId xmlns:a16="http://schemas.microsoft.com/office/drawing/2014/main" id="{184CEA4A-A0E0-4E92-88A5-5D6E49FD47CE}"/>
                  </a:ext>
                </a:extLst>
              </p:cNvPr>
              <p:cNvPicPr>
                <a:picLocks noChangeAspect="1"/>
              </p:cNvPicPr>
              <p:nvPr/>
            </p:nvPicPr>
            <p:blipFill rotWithShape="1">
              <a:blip r:embed="rId4">
                <a:extLst>
                  <a:ext uri="{28A0092B-C50C-407E-A947-70E740481C1C}">
                    <a14:useLocalDpi xmlns:a14="http://schemas.microsoft.com/office/drawing/2010/main" val="0"/>
                  </a:ext>
                </a:extLst>
              </a:blip>
              <a:srcRect l="9964" t="6959" r="8054" b="2121"/>
              <a:stretch/>
            </p:blipFill>
            <p:spPr>
              <a:xfrm>
                <a:off x="6194233" y="1054279"/>
                <a:ext cx="5724526" cy="5143979"/>
              </a:xfrm>
              <a:prstGeom prst="round2SameRect">
                <a:avLst>
                  <a:gd name="adj1" fmla="val 2915"/>
                  <a:gd name="adj2" fmla="val 0"/>
                </a:avLst>
              </a:prstGeom>
            </p:spPr>
          </p:pic>
          <p:sp>
            <p:nvSpPr>
              <p:cNvPr id="11" name="Rectangle 10">
                <a:extLst>
                  <a:ext uri="{FF2B5EF4-FFF2-40B4-BE49-F238E27FC236}">
                    <a16:creationId xmlns:a16="http://schemas.microsoft.com/office/drawing/2014/main" id="{8EA7AA67-F678-43DC-991D-8AF6766EAF5C}"/>
                  </a:ext>
                </a:extLst>
              </p:cNvPr>
              <p:cNvSpPr/>
              <p:nvPr/>
            </p:nvSpPr>
            <p:spPr>
              <a:xfrm>
                <a:off x="6369884" y="1054279"/>
                <a:ext cx="5358653" cy="24120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Graphic 11">
                <a:extLst>
                  <a:ext uri="{FF2B5EF4-FFF2-40B4-BE49-F238E27FC236}">
                    <a16:creationId xmlns:a16="http://schemas.microsoft.com/office/drawing/2014/main" id="{AD18BDDF-9D09-4D63-9D4A-398E883E79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96000" y="966224"/>
                <a:ext cx="5931919" cy="3630513"/>
              </a:xfrm>
              <a:prstGeom prst="rect">
                <a:avLst/>
              </a:prstGeom>
            </p:spPr>
          </p:pic>
        </p:grpSp>
        <p:sp>
          <p:nvSpPr>
            <p:cNvPr id="9" name="Rectangle 8">
              <a:extLst>
                <a:ext uri="{FF2B5EF4-FFF2-40B4-BE49-F238E27FC236}">
                  <a16:creationId xmlns:a16="http://schemas.microsoft.com/office/drawing/2014/main" id="{C03DA38B-FE21-435B-B9CF-B565A862D7F4}"/>
                </a:ext>
              </a:extLst>
            </p:cNvPr>
            <p:cNvSpPr/>
            <p:nvPr/>
          </p:nvSpPr>
          <p:spPr>
            <a:xfrm>
              <a:off x="6662171" y="2418348"/>
              <a:ext cx="4074763" cy="2263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Rectangle 4">
            <a:extLst>
              <a:ext uri="{FF2B5EF4-FFF2-40B4-BE49-F238E27FC236}">
                <a16:creationId xmlns:a16="http://schemas.microsoft.com/office/drawing/2014/main" id="{8437AC4E-14C4-49D9-84A4-1B8FD89A334D}"/>
              </a:ext>
            </a:extLst>
          </p:cNvPr>
          <p:cNvSpPr/>
          <p:nvPr/>
        </p:nvSpPr>
        <p:spPr>
          <a:xfrm>
            <a:off x="538855" y="2720381"/>
            <a:ext cx="4648200" cy="967957"/>
          </a:xfrm>
          <a:prstGeom prst="rect">
            <a:avLst/>
          </a:prstGeom>
        </p:spPr>
        <p:txBody>
          <a:bodyPr wrap="square">
            <a:spAutoFit/>
          </a:bodyPr>
          <a:lstStyle/>
          <a:p>
            <a:pPr>
              <a:lnSpc>
                <a:spcPct val="150000"/>
              </a:lnSpc>
            </a:pPr>
            <a:r>
              <a:rPr lang="en-US" sz="2000" b="1" dirty="0">
                <a:solidFill>
                  <a:schemeClr val="tx1">
                    <a:lumMod val="75000"/>
                    <a:lumOff val="25000"/>
                  </a:schemeClr>
                </a:solidFill>
                <a:latin typeface="Calibri" panose="020F0502020204030204" pitchFamily="34" charset="0"/>
                <a:cs typeface="Calibri" panose="020F0502020204030204" pitchFamily="34" charset="0"/>
              </a:rPr>
              <a:t>worklife.uprisehealth.com</a:t>
            </a:r>
          </a:p>
          <a:p>
            <a:pPr>
              <a:lnSpc>
                <a:spcPct val="150000"/>
              </a:lnSpc>
            </a:pPr>
            <a:r>
              <a:rPr lang="en-US" sz="2000" dirty="0">
                <a:solidFill>
                  <a:schemeClr val="tx1">
                    <a:lumMod val="75000"/>
                    <a:lumOff val="25000"/>
                  </a:schemeClr>
                </a:solidFill>
                <a:latin typeface="Calibri" panose="020F0502020204030204" pitchFamily="34" charset="0"/>
                <a:cs typeface="Calibri" panose="020F0502020204030204" pitchFamily="34" charset="0"/>
              </a:rPr>
              <a:t>Access Code: worklife</a:t>
            </a:r>
          </a:p>
        </p:txBody>
      </p:sp>
      <p:sp>
        <p:nvSpPr>
          <p:cNvPr id="6" name="Rectangle 5">
            <a:extLst>
              <a:ext uri="{FF2B5EF4-FFF2-40B4-BE49-F238E27FC236}">
                <a16:creationId xmlns:a16="http://schemas.microsoft.com/office/drawing/2014/main" id="{AF90B965-27D9-443C-BDEB-B1B7807F77D7}"/>
              </a:ext>
            </a:extLst>
          </p:cNvPr>
          <p:cNvSpPr/>
          <p:nvPr/>
        </p:nvSpPr>
        <p:spPr>
          <a:xfrm>
            <a:off x="538855" y="1332879"/>
            <a:ext cx="4648200" cy="1077218"/>
          </a:xfrm>
          <a:prstGeom prst="rect">
            <a:avLst/>
          </a:prstGeom>
        </p:spPr>
        <p:txBody>
          <a:bodyPr wrap="square">
            <a:spAutoFit/>
          </a:bodyPr>
          <a:lstStyle/>
          <a:p>
            <a:r>
              <a:rPr lang="en-US" sz="3200" dirty="0">
                <a:solidFill>
                  <a:srgbClr val="204D63"/>
                </a:solidFill>
                <a:latin typeface="Calibri" panose="020F0502020204030204" pitchFamily="34" charset="0"/>
                <a:cs typeface="Calibri" panose="020F0502020204030204" pitchFamily="34" charset="0"/>
              </a:rPr>
              <a:t>Login for Confidential Access</a:t>
            </a:r>
            <a:endParaRPr lang="en-US" sz="2800" dirty="0">
              <a:solidFill>
                <a:srgbClr val="204D63"/>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B02630-CEBF-4574-8E66-81A1596986D6}"/>
              </a:ext>
            </a:extLst>
          </p:cNvPr>
          <p:cNvPicPr>
            <a:picLocks noChangeAspect="1"/>
          </p:cNvPicPr>
          <p:nvPr/>
        </p:nvPicPr>
        <p:blipFill>
          <a:blip r:embed="rId7"/>
          <a:stretch>
            <a:fillRect/>
          </a:stretch>
        </p:blipFill>
        <p:spPr>
          <a:xfrm>
            <a:off x="5706666" y="1143131"/>
            <a:ext cx="5906275" cy="3272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7903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90B965-27D9-443C-BDEB-B1B7807F77D7}"/>
              </a:ext>
            </a:extLst>
          </p:cNvPr>
          <p:cNvSpPr/>
          <p:nvPr/>
        </p:nvSpPr>
        <p:spPr>
          <a:xfrm>
            <a:off x="536452" y="1547999"/>
            <a:ext cx="4648200" cy="584775"/>
          </a:xfrm>
          <a:prstGeom prst="rect">
            <a:avLst/>
          </a:prstGeom>
        </p:spPr>
        <p:txBody>
          <a:bodyPr wrap="square">
            <a:spAutoFit/>
          </a:bodyPr>
          <a:lstStyle/>
          <a:p>
            <a:r>
              <a:rPr lang="en-US" sz="3200" dirty="0">
                <a:solidFill>
                  <a:srgbClr val="204D63"/>
                </a:solidFill>
                <a:latin typeface="Calibri" panose="020F0502020204030204" pitchFamily="34" charset="0"/>
                <a:cs typeface="Calibri" panose="020F0502020204030204" pitchFamily="34" charset="0"/>
              </a:rPr>
              <a:t>Online Access </a:t>
            </a:r>
            <a:endParaRPr lang="en-US" sz="2800" dirty="0">
              <a:solidFill>
                <a:srgbClr val="204D63"/>
              </a:solidFill>
              <a:latin typeface="Calibri" panose="020F0502020204030204" pitchFamily="34" charset="0"/>
              <a:cs typeface="Calibri" panose="020F0502020204030204" pitchFamily="34" charset="0"/>
            </a:endParaRPr>
          </a:p>
        </p:txBody>
      </p:sp>
      <p:sp>
        <p:nvSpPr>
          <p:cNvPr id="21" name="Content Placeholder 20">
            <a:extLst>
              <a:ext uri="{FF2B5EF4-FFF2-40B4-BE49-F238E27FC236}">
                <a16:creationId xmlns:a16="http://schemas.microsoft.com/office/drawing/2014/main" id="{D93C9C59-EC32-4D22-82A9-4870C9C461E6}"/>
              </a:ext>
            </a:extLst>
          </p:cNvPr>
          <p:cNvSpPr>
            <a:spLocks noGrp="1"/>
          </p:cNvSpPr>
          <p:nvPr>
            <p:ph idx="1"/>
          </p:nvPr>
        </p:nvSpPr>
        <p:spPr>
          <a:xfrm>
            <a:off x="644769" y="2296451"/>
            <a:ext cx="5060182" cy="3586892"/>
          </a:xfrm>
        </p:spPr>
        <p:txBody>
          <a:bodyPr>
            <a:normAutofit fontScale="92500" lnSpcReduction="10000"/>
          </a:bodyPr>
          <a:lstStyle/>
          <a:p>
            <a:r>
              <a:rPr lang="en-US" dirty="0"/>
              <a:t>Coaching</a:t>
            </a:r>
          </a:p>
          <a:p>
            <a:r>
              <a:rPr lang="en-US" dirty="0"/>
              <a:t>Counseling</a:t>
            </a:r>
          </a:p>
          <a:p>
            <a:r>
              <a:rPr lang="en-US" dirty="0"/>
              <a:t>Work-Life Services</a:t>
            </a:r>
          </a:p>
          <a:p>
            <a:r>
              <a:rPr lang="en-US" dirty="0"/>
              <a:t>Financial Services</a:t>
            </a:r>
          </a:p>
          <a:p>
            <a:r>
              <a:rPr lang="en-US" dirty="0"/>
              <a:t>Legal Services</a:t>
            </a:r>
          </a:p>
          <a:p>
            <a:r>
              <a:rPr lang="en-US" dirty="0"/>
              <a:t>Online Legal Documents</a:t>
            </a:r>
          </a:p>
          <a:p>
            <a:r>
              <a:rPr lang="en-US" dirty="0"/>
              <a:t>Newsletters and Training</a:t>
            </a:r>
          </a:p>
        </p:txBody>
      </p:sp>
      <p:pic>
        <p:nvPicPr>
          <p:cNvPr id="28" name="Picture 27">
            <a:extLst>
              <a:ext uri="{FF2B5EF4-FFF2-40B4-BE49-F238E27FC236}">
                <a16:creationId xmlns:a16="http://schemas.microsoft.com/office/drawing/2014/main" id="{62ED5BD0-F9EE-4F3C-8416-AAC60439DFCE}"/>
              </a:ext>
            </a:extLst>
          </p:cNvPr>
          <p:cNvPicPr>
            <a:picLocks noChangeAspect="1"/>
          </p:cNvPicPr>
          <p:nvPr/>
        </p:nvPicPr>
        <p:blipFill rotWithShape="1">
          <a:blip r:embed="rId3"/>
          <a:srcRect b="5799"/>
          <a:stretch/>
        </p:blipFill>
        <p:spPr>
          <a:xfrm>
            <a:off x="5383421" y="1321794"/>
            <a:ext cx="6559865" cy="5536206"/>
          </a:xfrm>
          <a:prstGeom prst="rect">
            <a:avLst/>
          </a:prstGeom>
        </p:spPr>
      </p:pic>
      <p:pic>
        <p:nvPicPr>
          <p:cNvPr id="27" name="Picture 26">
            <a:extLst>
              <a:ext uri="{FF2B5EF4-FFF2-40B4-BE49-F238E27FC236}">
                <a16:creationId xmlns:a16="http://schemas.microsoft.com/office/drawing/2014/main" id="{B9EBD4F5-9C27-42E4-9D84-5AB642E53FED}"/>
              </a:ext>
            </a:extLst>
          </p:cNvPr>
          <p:cNvPicPr>
            <a:picLocks noChangeAspect="1"/>
          </p:cNvPicPr>
          <p:nvPr/>
        </p:nvPicPr>
        <p:blipFill rotWithShape="1">
          <a:blip r:embed="rId4"/>
          <a:srcRect t="1070" r="1260" b="4716"/>
          <a:stretch/>
        </p:blipFill>
        <p:spPr>
          <a:xfrm>
            <a:off x="5618430" y="1547999"/>
            <a:ext cx="6221878" cy="41255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57690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F75C-E933-4F82-9EDB-7EB21AF28CF4}"/>
              </a:ext>
            </a:extLst>
          </p:cNvPr>
          <p:cNvSpPr>
            <a:spLocks noGrp="1"/>
          </p:cNvSpPr>
          <p:nvPr>
            <p:ph type="title"/>
          </p:nvPr>
        </p:nvSpPr>
        <p:spPr>
          <a:xfrm>
            <a:off x="490243" y="1010613"/>
            <a:ext cx="5060182" cy="1325563"/>
          </a:xfrm>
        </p:spPr>
        <p:txBody>
          <a:bodyPr/>
          <a:lstStyle/>
          <a:p>
            <a:r>
              <a:rPr lang="en-US" dirty="0"/>
              <a:t>Online Courses and Coaching</a:t>
            </a:r>
          </a:p>
        </p:txBody>
      </p:sp>
      <p:sp>
        <p:nvSpPr>
          <p:cNvPr id="5" name="Content Placeholder 4">
            <a:extLst>
              <a:ext uri="{FF2B5EF4-FFF2-40B4-BE49-F238E27FC236}">
                <a16:creationId xmlns:a16="http://schemas.microsoft.com/office/drawing/2014/main" id="{69386DE4-A6E5-4E07-8A6B-25B4E58E7C0F}"/>
              </a:ext>
            </a:extLst>
          </p:cNvPr>
          <p:cNvSpPr>
            <a:spLocks noGrp="1"/>
          </p:cNvSpPr>
          <p:nvPr>
            <p:ph idx="1"/>
          </p:nvPr>
        </p:nvSpPr>
        <p:spPr>
          <a:xfrm>
            <a:off x="538795" y="2199190"/>
            <a:ext cx="5060182" cy="4105084"/>
          </a:xfrm>
        </p:spPr>
        <p:txBody>
          <a:bodyPr>
            <a:noAutofit/>
          </a:bodyPr>
          <a:lstStyle/>
          <a:p>
            <a:pPr marL="0" indent="0">
              <a:lnSpc>
                <a:spcPct val="150000"/>
              </a:lnSpc>
              <a:spcBef>
                <a:spcPts val="0"/>
              </a:spcBef>
              <a:buNone/>
            </a:pPr>
            <a:r>
              <a:rPr lang="en-US" sz="1400" b="1" dirty="0">
                <a:solidFill>
                  <a:schemeClr val="tx1">
                    <a:lumMod val="65000"/>
                    <a:lumOff val="35000"/>
                  </a:schemeClr>
                </a:solidFill>
              </a:rPr>
              <a:t>Wellbeing Check</a:t>
            </a:r>
          </a:p>
          <a:p>
            <a:pPr>
              <a:lnSpc>
                <a:spcPct val="150000"/>
              </a:lnSpc>
              <a:spcBef>
                <a:spcPts val="0"/>
              </a:spcBef>
            </a:pPr>
            <a:r>
              <a:rPr lang="en-US" sz="1400" dirty="0">
                <a:solidFill>
                  <a:schemeClr val="tx1">
                    <a:lumMod val="65000"/>
                    <a:lumOff val="35000"/>
                  </a:schemeClr>
                </a:solidFill>
              </a:rPr>
              <a:t>11 questions assess wellbeing</a:t>
            </a:r>
          </a:p>
          <a:p>
            <a:pPr>
              <a:lnSpc>
                <a:spcPct val="150000"/>
              </a:lnSpc>
              <a:spcBef>
                <a:spcPts val="0"/>
              </a:spcBef>
            </a:pPr>
            <a:r>
              <a:rPr lang="en-US" sz="1400" dirty="0">
                <a:solidFill>
                  <a:schemeClr val="tx1">
                    <a:lumMod val="65000"/>
                    <a:lumOff val="35000"/>
                  </a:schemeClr>
                </a:solidFill>
              </a:rPr>
              <a:t>Less than 5 minute to complete</a:t>
            </a:r>
          </a:p>
          <a:p>
            <a:pPr marL="0" indent="0">
              <a:lnSpc>
                <a:spcPct val="150000"/>
              </a:lnSpc>
              <a:spcBef>
                <a:spcPts val="0"/>
              </a:spcBef>
              <a:buNone/>
            </a:pPr>
            <a:r>
              <a:rPr lang="en-US" sz="1400" b="1" dirty="0">
                <a:solidFill>
                  <a:schemeClr val="tx1">
                    <a:lumMod val="65000"/>
                    <a:lumOff val="35000"/>
                  </a:schemeClr>
                </a:solidFill>
              </a:rPr>
              <a:t>Online Courses</a:t>
            </a:r>
          </a:p>
          <a:p>
            <a:pPr>
              <a:lnSpc>
                <a:spcPct val="150000"/>
              </a:lnSpc>
              <a:spcBef>
                <a:spcPts val="0"/>
              </a:spcBef>
            </a:pPr>
            <a:r>
              <a:rPr lang="en-US" sz="1400" dirty="0">
                <a:solidFill>
                  <a:schemeClr val="tx1">
                    <a:lumMod val="65000"/>
                    <a:lumOff val="35000"/>
                  </a:schemeClr>
                </a:solidFill>
              </a:rPr>
              <a:t>Access via the app or online </a:t>
            </a:r>
          </a:p>
          <a:p>
            <a:pPr>
              <a:lnSpc>
                <a:spcPct val="150000"/>
              </a:lnSpc>
              <a:spcBef>
                <a:spcPts val="0"/>
              </a:spcBef>
            </a:pPr>
            <a:r>
              <a:rPr lang="en-US" sz="1400" dirty="0">
                <a:solidFill>
                  <a:schemeClr val="tx1">
                    <a:lumMod val="65000"/>
                    <a:lumOff val="35000"/>
                  </a:schemeClr>
                </a:solidFill>
              </a:rPr>
              <a:t>Videos and interactive exercises</a:t>
            </a:r>
          </a:p>
          <a:p>
            <a:pPr marL="0" indent="0">
              <a:lnSpc>
                <a:spcPct val="150000"/>
              </a:lnSpc>
              <a:spcBef>
                <a:spcPts val="0"/>
              </a:spcBef>
              <a:buNone/>
            </a:pPr>
            <a:r>
              <a:rPr lang="en-US" sz="1400" b="1" dirty="0">
                <a:solidFill>
                  <a:schemeClr val="tx1">
                    <a:lumMod val="65000"/>
                    <a:lumOff val="35000"/>
                  </a:schemeClr>
                </a:solidFill>
              </a:rPr>
              <a:t>Coaching  </a:t>
            </a:r>
          </a:p>
          <a:p>
            <a:pPr>
              <a:lnSpc>
                <a:spcPct val="150000"/>
              </a:lnSpc>
              <a:spcBef>
                <a:spcPts val="0"/>
              </a:spcBef>
            </a:pPr>
            <a:r>
              <a:rPr lang="en-US" sz="1400" dirty="0">
                <a:solidFill>
                  <a:schemeClr val="tx1">
                    <a:lumMod val="65000"/>
                    <a:lumOff val="35000"/>
                  </a:schemeClr>
                </a:solidFill>
              </a:rPr>
              <a:t>Self-guided CBT and skill building modules</a:t>
            </a:r>
          </a:p>
          <a:p>
            <a:pPr>
              <a:lnSpc>
                <a:spcPct val="150000"/>
              </a:lnSpc>
              <a:spcBef>
                <a:spcPts val="0"/>
              </a:spcBef>
            </a:pPr>
            <a:r>
              <a:rPr lang="en-US" sz="1400" dirty="0">
                <a:solidFill>
                  <a:schemeClr val="tx1">
                    <a:lumMod val="65000"/>
                    <a:lumOff val="35000"/>
                  </a:schemeClr>
                </a:solidFill>
              </a:rPr>
              <a:t>Online scheduling with a coach</a:t>
            </a:r>
          </a:p>
        </p:txBody>
      </p:sp>
      <p:pic>
        <p:nvPicPr>
          <p:cNvPr id="3" name="Picture 2">
            <a:extLst>
              <a:ext uri="{FF2B5EF4-FFF2-40B4-BE49-F238E27FC236}">
                <a16:creationId xmlns:a16="http://schemas.microsoft.com/office/drawing/2014/main" id="{5575896C-8C0F-4025-9BC5-04E5586B3E11}"/>
              </a:ext>
            </a:extLst>
          </p:cNvPr>
          <p:cNvPicPr>
            <a:picLocks noChangeAspect="1"/>
          </p:cNvPicPr>
          <p:nvPr/>
        </p:nvPicPr>
        <p:blipFill>
          <a:blip r:embed="rId3"/>
          <a:stretch>
            <a:fillRect/>
          </a:stretch>
        </p:blipFill>
        <p:spPr>
          <a:xfrm>
            <a:off x="5485819" y="2073283"/>
            <a:ext cx="6706181" cy="4230991"/>
          </a:xfrm>
          <a:prstGeom prst="rect">
            <a:avLst/>
          </a:prstGeom>
        </p:spPr>
      </p:pic>
    </p:spTree>
    <p:extLst>
      <p:ext uri="{BB962C8B-B14F-4D97-AF65-F5344CB8AC3E}">
        <p14:creationId xmlns:p14="http://schemas.microsoft.com/office/powerpoint/2010/main" val="974103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3BAE-2389-4441-8EF7-307C0EC13F73}"/>
              </a:ext>
            </a:extLst>
          </p:cNvPr>
          <p:cNvSpPr>
            <a:spLocks noGrp="1"/>
          </p:cNvSpPr>
          <p:nvPr>
            <p:ph type="title"/>
          </p:nvPr>
        </p:nvSpPr>
        <p:spPr>
          <a:xfrm>
            <a:off x="529921" y="1403814"/>
            <a:ext cx="5060182" cy="866296"/>
          </a:xfrm>
        </p:spPr>
        <p:txBody>
          <a:bodyPr>
            <a:normAutofit/>
          </a:bodyPr>
          <a:lstStyle/>
          <a:p>
            <a:r>
              <a:rPr lang="en-US" dirty="0"/>
              <a:t>Scheduling a Coach</a:t>
            </a:r>
            <a:br>
              <a:rPr lang="en-US" dirty="0"/>
            </a:br>
            <a:endParaRPr lang="en-US" sz="1600" dirty="0"/>
          </a:p>
        </p:txBody>
      </p:sp>
      <p:sp>
        <p:nvSpPr>
          <p:cNvPr id="3" name="Content Placeholder 2">
            <a:extLst>
              <a:ext uri="{FF2B5EF4-FFF2-40B4-BE49-F238E27FC236}">
                <a16:creationId xmlns:a16="http://schemas.microsoft.com/office/drawing/2014/main" id="{EAD0B8AD-841E-447B-9144-BAE5AC37BEEC}"/>
              </a:ext>
            </a:extLst>
          </p:cNvPr>
          <p:cNvSpPr>
            <a:spLocks noGrp="1"/>
          </p:cNvSpPr>
          <p:nvPr>
            <p:ph idx="1"/>
          </p:nvPr>
        </p:nvSpPr>
        <p:spPr>
          <a:xfrm>
            <a:off x="529921" y="2270110"/>
            <a:ext cx="5060182" cy="3586892"/>
          </a:xfrm>
        </p:spPr>
        <p:txBody>
          <a:bodyPr>
            <a:normAutofit/>
          </a:bodyPr>
          <a:lstStyle/>
          <a:p>
            <a:pPr>
              <a:lnSpc>
                <a:spcPct val="150000"/>
              </a:lnSpc>
              <a:spcBef>
                <a:spcPts val="200"/>
              </a:spcBef>
              <a:spcAft>
                <a:spcPts val="400"/>
              </a:spcAft>
            </a:pPr>
            <a:r>
              <a:rPr lang="en-US" sz="1400" dirty="0"/>
              <a:t>All coaching is accessed and booked online</a:t>
            </a:r>
          </a:p>
          <a:p>
            <a:pPr>
              <a:lnSpc>
                <a:spcPct val="150000"/>
              </a:lnSpc>
              <a:spcBef>
                <a:spcPts val="200"/>
              </a:spcBef>
              <a:spcAft>
                <a:spcPts val="400"/>
              </a:spcAft>
            </a:pPr>
            <a:r>
              <a:rPr lang="en-US" sz="1400" dirty="0"/>
              <a:t>Employees choose their level of support</a:t>
            </a:r>
          </a:p>
          <a:p>
            <a:pPr>
              <a:lnSpc>
                <a:spcPct val="150000"/>
              </a:lnSpc>
              <a:spcBef>
                <a:spcPts val="200"/>
              </a:spcBef>
              <a:spcAft>
                <a:spcPts val="400"/>
              </a:spcAft>
            </a:pPr>
            <a:r>
              <a:rPr lang="en-US" sz="1400" dirty="0"/>
              <a:t>Options for chat or phone-based coaching </a:t>
            </a:r>
          </a:p>
          <a:p>
            <a:pPr>
              <a:lnSpc>
                <a:spcPct val="150000"/>
              </a:lnSpc>
              <a:spcBef>
                <a:spcPts val="200"/>
              </a:spcBef>
              <a:spcAft>
                <a:spcPts val="400"/>
              </a:spcAft>
            </a:pPr>
            <a:r>
              <a:rPr kumimoji="0" lang="en-US" sz="1400" b="0" i="0" u="none" strike="noStrike" kern="1200" cap="none" spc="-5" normalizeH="0" baseline="0" noProof="0" dirty="0">
                <a:ln>
                  <a:noFill/>
                </a:ln>
                <a:solidFill>
                  <a:srgbClr val="363C47"/>
                </a:solidFill>
                <a:effectLst/>
                <a:uLnTx/>
                <a:uFillTx/>
                <a:ea typeface="+mn-ea"/>
                <a:cs typeface="Century Gothic"/>
              </a:rPr>
              <a:t>Eligible for up </a:t>
            </a:r>
            <a:r>
              <a:rPr kumimoji="0" lang="en-US" sz="1400" b="0" i="0" u="none" strike="noStrike" kern="1200" cap="none" spc="-10" normalizeH="0" baseline="0" noProof="0" dirty="0">
                <a:ln>
                  <a:noFill/>
                </a:ln>
                <a:solidFill>
                  <a:srgbClr val="363C47"/>
                </a:solidFill>
                <a:effectLst/>
                <a:uLnTx/>
                <a:uFillTx/>
                <a:ea typeface="+mn-ea"/>
                <a:cs typeface="Century Gothic"/>
              </a:rPr>
              <a:t>to</a:t>
            </a:r>
            <a:r>
              <a:rPr kumimoji="0" lang="en-US" sz="1400" b="1" i="0" u="none" strike="noStrike" kern="1200" cap="none" spc="-10" normalizeH="0" baseline="0" noProof="0" dirty="0">
                <a:ln>
                  <a:noFill/>
                </a:ln>
                <a:solidFill>
                  <a:srgbClr val="363C47"/>
                </a:solidFill>
                <a:effectLst/>
                <a:uLnTx/>
                <a:uFillTx/>
                <a:ea typeface="+mn-ea"/>
                <a:cs typeface="Century Gothic"/>
              </a:rPr>
              <a:t> 3 </a:t>
            </a:r>
            <a:r>
              <a:rPr kumimoji="0" lang="en-US" sz="1400" b="1" i="0" u="none" strike="noStrike" kern="1200" cap="none" spc="-5" normalizeH="0" baseline="0" noProof="0" dirty="0">
                <a:ln>
                  <a:noFill/>
                </a:ln>
                <a:solidFill>
                  <a:srgbClr val="363C47"/>
                </a:solidFill>
                <a:effectLst/>
                <a:uLnTx/>
                <a:uFillTx/>
                <a:ea typeface="+mn-ea"/>
                <a:cs typeface="Century Gothic"/>
              </a:rPr>
              <a:t>coaching sessions</a:t>
            </a:r>
            <a:endParaRPr kumimoji="0" lang="en-US" sz="1400" b="1" i="0" u="none" strike="noStrike" kern="1200" cap="none" spc="-10" normalizeH="0" baseline="0" noProof="0" dirty="0">
              <a:ln>
                <a:noFill/>
              </a:ln>
              <a:solidFill>
                <a:srgbClr val="363C47"/>
              </a:solidFill>
              <a:effectLst/>
              <a:uLnTx/>
              <a:uFillTx/>
              <a:ea typeface="+mn-ea"/>
              <a:cs typeface="Century Gothic"/>
            </a:endParaRPr>
          </a:p>
          <a:p>
            <a:pPr>
              <a:lnSpc>
                <a:spcPct val="150000"/>
              </a:lnSpc>
              <a:spcBef>
                <a:spcPts val="200"/>
              </a:spcBef>
              <a:spcAft>
                <a:spcPts val="400"/>
              </a:spcAft>
            </a:pPr>
            <a:endParaRPr lang="en-US" sz="1400" dirty="0"/>
          </a:p>
        </p:txBody>
      </p:sp>
      <p:pic>
        <p:nvPicPr>
          <p:cNvPr id="10" name="Picture 9" descr="A picture containing text, electronics, screenshot&#10;&#10;Description automatically generated">
            <a:extLst>
              <a:ext uri="{FF2B5EF4-FFF2-40B4-BE49-F238E27FC236}">
                <a16:creationId xmlns:a16="http://schemas.microsoft.com/office/drawing/2014/main" id="{BD7C8E96-6672-4C0C-B74C-6ECBCB30B583}"/>
              </a:ext>
            </a:extLst>
          </p:cNvPr>
          <p:cNvPicPr>
            <a:picLocks noChangeAspect="1"/>
          </p:cNvPicPr>
          <p:nvPr/>
        </p:nvPicPr>
        <p:blipFill rotWithShape="1">
          <a:blip r:embed="rId2">
            <a:extLst>
              <a:ext uri="{28A0092B-C50C-407E-A947-70E740481C1C}">
                <a14:useLocalDpi xmlns:a14="http://schemas.microsoft.com/office/drawing/2010/main" val="0"/>
              </a:ext>
            </a:extLst>
          </a:blip>
          <a:srcRect l="30266" t="93321" r="1924"/>
          <a:stretch/>
        </p:blipFill>
        <p:spPr>
          <a:xfrm rot="637094">
            <a:off x="8951479" y="5380692"/>
            <a:ext cx="1974424" cy="296944"/>
          </a:xfrm>
          <a:prstGeom prst="rect">
            <a:avLst/>
          </a:prstGeom>
        </p:spPr>
      </p:pic>
      <p:pic>
        <p:nvPicPr>
          <p:cNvPr id="11" name="Picture 10" descr="Graphical user interface, application&#10;&#10;Description automatically generated">
            <a:extLst>
              <a:ext uri="{FF2B5EF4-FFF2-40B4-BE49-F238E27FC236}">
                <a16:creationId xmlns:a16="http://schemas.microsoft.com/office/drawing/2014/main" id="{33BFA026-E96C-49F9-B9E2-5A9D401494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4027" y="1386888"/>
            <a:ext cx="1864529" cy="4243485"/>
          </a:xfrm>
          <a:prstGeom prst="rect">
            <a:avLst/>
          </a:prstGeom>
        </p:spPr>
      </p:pic>
      <p:pic>
        <p:nvPicPr>
          <p:cNvPr id="12" name="Picture 11" descr="A picture containing text, electronics, screenshot&#10;&#10;Description automatically generated">
            <a:extLst>
              <a:ext uri="{FF2B5EF4-FFF2-40B4-BE49-F238E27FC236}">
                <a16:creationId xmlns:a16="http://schemas.microsoft.com/office/drawing/2014/main" id="{41F285E6-255D-4D08-B70A-D37EAD212403}"/>
              </a:ext>
            </a:extLst>
          </p:cNvPr>
          <p:cNvPicPr>
            <a:picLocks noChangeAspect="1"/>
          </p:cNvPicPr>
          <p:nvPr/>
        </p:nvPicPr>
        <p:blipFill rotWithShape="1">
          <a:blip r:embed="rId2">
            <a:extLst>
              <a:ext uri="{28A0092B-C50C-407E-A947-70E740481C1C}">
                <a14:useLocalDpi xmlns:a14="http://schemas.microsoft.com/office/drawing/2010/main" val="0"/>
              </a:ext>
            </a:extLst>
          </a:blip>
          <a:srcRect l="30266" t="93321" r="1924"/>
          <a:stretch/>
        </p:blipFill>
        <p:spPr>
          <a:xfrm rot="16200000">
            <a:off x="7608746" y="3318872"/>
            <a:ext cx="4004748" cy="348751"/>
          </a:xfrm>
          <a:prstGeom prst="rect">
            <a:avLst/>
          </a:prstGeom>
        </p:spPr>
      </p:pic>
      <p:pic>
        <p:nvPicPr>
          <p:cNvPr id="14" name="Picture 13" descr="A picture containing text, electronics, screenshot&#10;&#10;Description automatically generated">
            <a:extLst>
              <a:ext uri="{FF2B5EF4-FFF2-40B4-BE49-F238E27FC236}">
                <a16:creationId xmlns:a16="http://schemas.microsoft.com/office/drawing/2014/main" id="{222BD7AA-6CB1-41D6-94B3-106C6BDC2E29}"/>
              </a:ext>
            </a:extLst>
          </p:cNvPr>
          <p:cNvPicPr>
            <a:picLocks noChangeAspect="1"/>
          </p:cNvPicPr>
          <p:nvPr/>
        </p:nvPicPr>
        <p:blipFill rotWithShape="1">
          <a:blip r:embed="rId2">
            <a:extLst>
              <a:ext uri="{28A0092B-C50C-407E-A947-70E740481C1C}">
                <a14:useLocalDpi xmlns:a14="http://schemas.microsoft.com/office/drawing/2010/main" val="0"/>
              </a:ext>
            </a:extLst>
          </a:blip>
          <a:srcRect l="30266" t="93321" r="1924"/>
          <a:stretch/>
        </p:blipFill>
        <p:spPr>
          <a:xfrm>
            <a:off x="7086650" y="5803695"/>
            <a:ext cx="2824029" cy="366165"/>
          </a:xfrm>
          <a:prstGeom prst="rect">
            <a:avLst/>
          </a:prstGeom>
        </p:spPr>
      </p:pic>
      <p:pic>
        <p:nvPicPr>
          <p:cNvPr id="15" name="Picture 14" descr="A picture containing text, electronics, screenshot&#10;&#10;Description automatically generated">
            <a:extLst>
              <a:ext uri="{FF2B5EF4-FFF2-40B4-BE49-F238E27FC236}">
                <a16:creationId xmlns:a16="http://schemas.microsoft.com/office/drawing/2014/main" id="{757D1C1B-E175-452B-AE35-8D79D3CAC7C9}"/>
              </a:ext>
            </a:extLst>
          </p:cNvPr>
          <p:cNvPicPr>
            <a:picLocks noChangeAspect="1"/>
          </p:cNvPicPr>
          <p:nvPr/>
        </p:nvPicPr>
        <p:blipFill rotWithShape="1">
          <a:blip r:embed="rId2">
            <a:extLst>
              <a:ext uri="{28A0092B-C50C-407E-A947-70E740481C1C}">
                <a14:useLocalDpi xmlns:a14="http://schemas.microsoft.com/office/drawing/2010/main" val="0"/>
              </a:ext>
            </a:extLst>
          </a:blip>
          <a:srcRect l="30266" t="93321" r="1924"/>
          <a:stretch/>
        </p:blipFill>
        <p:spPr>
          <a:xfrm rot="16200000">
            <a:off x="7587871" y="3231813"/>
            <a:ext cx="4004748" cy="348751"/>
          </a:xfrm>
          <a:prstGeom prst="rect">
            <a:avLst/>
          </a:prstGeom>
        </p:spPr>
      </p:pic>
      <p:pic>
        <p:nvPicPr>
          <p:cNvPr id="5" name="Picture 4">
            <a:extLst>
              <a:ext uri="{FF2B5EF4-FFF2-40B4-BE49-F238E27FC236}">
                <a16:creationId xmlns:a16="http://schemas.microsoft.com/office/drawing/2014/main" id="{3AAE2E86-ED5C-7CC8-361B-F80546F5A57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21857" y="1362377"/>
            <a:ext cx="2366218" cy="4543139"/>
          </a:xfrm>
          <a:prstGeom prst="rect">
            <a:avLst/>
          </a:prstGeom>
        </p:spPr>
      </p:pic>
    </p:spTree>
    <p:extLst>
      <p:ext uri="{BB962C8B-B14F-4D97-AF65-F5344CB8AC3E}">
        <p14:creationId xmlns:p14="http://schemas.microsoft.com/office/powerpoint/2010/main" val="244594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3BAE-2389-4441-8EF7-307C0EC13F73}"/>
              </a:ext>
            </a:extLst>
          </p:cNvPr>
          <p:cNvSpPr>
            <a:spLocks noGrp="1"/>
          </p:cNvSpPr>
          <p:nvPr>
            <p:ph type="title"/>
          </p:nvPr>
        </p:nvSpPr>
        <p:spPr>
          <a:xfrm>
            <a:off x="514466" y="984486"/>
            <a:ext cx="5060182" cy="1325563"/>
          </a:xfrm>
        </p:spPr>
        <p:txBody>
          <a:bodyPr>
            <a:normAutofit/>
          </a:bodyPr>
          <a:lstStyle/>
          <a:p>
            <a:r>
              <a:rPr lang="en-US" dirty="0"/>
              <a:t>Short Term Counseling</a:t>
            </a:r>
          </a:p>
        </p:txBody>
      </p:sp>
      <p:sp>
        <p:nvSpPr>
          <p:cNvPr id="3" name="Content Placeholder 2">
            <a:extLst>
              <a:ext uri="{FF2B5EF4-FFF2-40B4-BE49-F238E27FC236}">
                <a16:creationId xmlns:a16="http://schemas.microsoft.com/office/drawing/2014/main" id="{EAD0B8AD-841E-447B-9144-BAE5AC37BEEC}"/>
              </a:ext>
            </a:extLst>
          </p:cNvPr>
          <p:cNvSpPr>
            <a:spLocks noGrp="1"/>
          </p:cNvSpPr>
          <p:nvPr>
            <p:ph idx="1"/>
          </p:nvPr>
        </p:nvSpPr>
        <p:spPr>
          <a:xfrm>
            <a:off x="514466" y="2114106"/>
            <a:ext cx="6362744" cy="3586892"/>
          </a:xfrm>
        </p:spPr>
        <p:txBody>
          <a:bodyPr>
            <a:normAutofit/>
          </a:bodyPr>
          <a:lstStyle/>
          <a:p>
            <a:pPr>
              <a:spcBef>
                <a:spcPts val="200"/>
              </a:spcBef>
              <a:spcAft>
                <a:spcPts val="400"/>
              </a:spcAft>
            </a:pPr>
            <a:endParaRPr lang="en-US" sz="1400" dirty="0"/>
          </a:p>
          <a:p>
            <a:pPr>
              <a:lnSpc>
                <a:spcPct val="120000"/>
              </a:lnSpc>
              <a:spcBef>
                <a:spcPts val="200"/>
              </a:spcBef>
              <a:spcAft>
                <a:spcPts val="400"/>
              </a:spcAft>
            </a:pPr>
            <a:r>
              <a:rPr lang="en-US" sz="1400" dirty="0"/>
              <a:t>Convenient, secure access to short-term counseling</a:t>
            </a:r>
          </a:p>
          <a:p>
            <a:pPr>
              <a:lnSpc>
                <a:spcPct val="120000"/>
              </a:lnSpc>
              <a:spcBef>
                <a:spcPts val="200"/>
              </a:spcBef>
              <a:spcAft>
                <a:spcPts val="400"/>
              </a:spcAft>
            </a:pPr>
            <a:r>
              <a:rPr lang="en-US" sz="1400" dirty="0"/>
              <a:t>Phone, video and face to face sessions</a:t>
            </a:r>
          </a:p>
          <a:p>
            <a:pPr>
              <a:lnSpc>
                <a:spcPct val="120000"/>
              </a:lnSpc>
              <a:spcBef>
                <a:spcPts val="200"/>
              </a:spcBef>
              <a:spcAft>
                <a:spcPts val="400"/>
              </a:spcAft>
            </a:pPr>
            <a:r>
              <a:rPr kumimoji="0" lang="en-US" sz="1400" b="0" i="0" u="none" strike="noStrike" kern="1200" cap="none" spc="-10" normalizeH="0" baseline="0" noProof="0" dirty="0">
                <a:ln>
                  <a:noFill/>
                </a:ln>
                <a:solidFill>
                  <a:srgbClr val="363C47"/>
                </a:solidFill>
                <a:effectLst/>
                <a:uLnTx/>
                <a:uFillTx/>
                <a:ea typeface="+mn-ea"/>
                <a:cs typeface="Century Gothic"/>
              </a:rPr>
              <a:t>Member will </a:t>
            </a:r>
            <a:r>
              <a:rPr kumimoji="0" lang="en-US" sz="1400" b="0" i="0" u="none" strike="noStrike" kern="1200" cap="none" spc="-5" normalizeH="0" baseline="0" noProof="0" dirty="0">
                <a:ln>
                  <a:noFill/>
                </a:ln>
                <a:solidFill>
                  <a:srgbClr val="363C47"/>
                </a:solidFill>
                <a:effectLst/>
                <a:uLnTx/>
                <a:uFillTx/>
                <a:ea typeface="+mn-ea"/>
                <a:cs typeface="Century Gothic"/>
              </a:rPr>
              <a:t>be asked </a:t>
            </a:r>
            <a:r>
              <a:rPr kumimoji="0" lang="en-US" sz="1400" b="0" i="0" u="none" strike="noStrike" kern="1200" cap="none" spc="-10" normalizeH="0" baseline="0" noProof="0" dirty="0">
                <a:ln>
                  <a:noFill/>
                </a:ln>
                <a:solidFill>
                  <a:srgbClr val="363C47"/>
                </a:solidFill>
                <a:effectLst/>
                <a:uLnTx/>
                <a:uFillTx/>
                <a:ea typeface="+mn-ea"/>
                <a:cs typeface="Century Gothic"/>
              </a:rPr>
              <a:t>about their needs to be matched </a:t>
            </a:r>
            <a:r>
              <a:rPr kumimoji="0" lang="en-US" sz="1400" b="0" i="0" u="none" strike="noStrike" kern="1200" cap="none" spc="-15" normalizeH="0" baseline="0" noProof="0" dirty="0">
                <a:ln>
                  <a:noFill/>
                </a:ln>
                <a:solidFill>
                  <a:srgbClr val="363C47"/>
                </a:solidFill>
                <a:effectLst/>
                <a:uLnTx/>
                <a:uFillTx/>
                <a:ea typeface="+mn-ea"/>
                <a:cs typeface="Century Gothic"/>
              </a:rPr>
              <a:t>with </a:t>
            </a:r>
            <a:r>
              <a:rPr kumimoji="0" lang="en-US" sz="1400" b="0" i="0" u="none" strike="noStrike" kern="1200" cap="none" spc="-5" normalizeH="0" baseline="0" noProof="0" dirty="0">
                <a:ln>
                  <a:noFill/>
                </a:ln>
                <a:solidFill>
                  <a:srgbClr val="363C47"/>
                </a:solidFill>
                <a:effectLst/>
                <a:uLnTx/>
                <a:uFillTx/>
                <a:ea typeface="+mn-ea"/>
                <a:cs typeface="Century Gothic"/>
              </a:rPr>
              <a:t>a</a:t>
            </a:r>
            <a:r>
              <a:rPr kumimoji="0" lang="en-US" sz="1400" b="0" i="0" u="none" strike="noStrike" kern="1200" cap="none" spc="180" normalizeH="0" baseline="0" noProof="0" dirty="0">
                <a:ln>
                  <a:noFill/>
                </a:ln>
                <a:solidFill>
                  <a:srgbClr val="363C47"/>
                </a:solidFill>
                <a:effectLst/>
                <a:uLnTx/>
                <a:uFillTx/>
                <a:ea typeface="+mn-ea"/>
                <a:cs typeface="Century Gothic"/>
              </a:rPr>
              <a:t> </a:t>
            </a:r>
            <a:r>
              <a:rPr kumimoji="0" lang="en-US" sz="1400" b="0" i="0" u="none" strike="noStrike" kern="1200" cap="none" spc="-5" normalizeH="0" baseline="0" noProof="0" dirty="0">
                <a:ln>
                  <a:noFill/>
                </a:ln>
                <a:solidFill>
                  <a:srgbClr val="363C47"/>
                </a:solidFill>
                <a:effectLst/>
                <a:uLnTx/>
                <a:uFillTx/>
                <a:ea typeface="+mn-ea"/>
                <a:cs typeface="Century Gothic"/>
              </a:rPr>
              <a:t>counselor</a:t>
            </a:r>
          </a:p>
          <a:p>
            <a:pPr>
              <a:lnSpc>
                <a:spcPct val="120000"/>
              </a:lnSpc>
              <a:spcBef>
                <a:spcPts val="200"/>
              </a:spcBef>
              <a:spcAft>
                <a:spcPts val="400"/>
              </a:spcAft>
            </a:pPr>
            <a:r>
              <a:rPr kumimoji="0" lang="en-US" sz="1400" b="0" i="0" u="none" strike="noStrike" kern="1200" cap="none" spc="-5" normalizeH="0" baseline="0" noProof="0" dirty="0">
                <a:ln>
                  <a:noFill/>
                </a:ln>
                <a:solidFill>
                  <a:srgbClr val="363C47"/>
                </a:solidFill>
                <a:effectLst/>
                <a:uLnTx/>
                <a:uFillTx/>
                <a:ea typeface="+mn-ea"/>
                <a:cs typeface="Century Gothic"/>
              </a:rPr>
              <a:t>Eligible for up </a:t>
            </a:r>
            <a:r>
              <a:rPr kumimoji="0" lang="en-US" sz="1400" b="0" i="0" u="none" strike="noStrike" kern="1200" cap="none" spc="-10" normalizeH="0" baseline="0" noProof="0" dirty="0">
                <a:ln>
                  <a:noFill/>
                </a:ln>
                <a:solidFill>
                  <a:srgbClr val="363C47"/>
                </a:solidFill>
                <a:effectLst/>
                <a:uLnTx/>
                <a:uFillTx/>
                <a:ea typeface="+mn-ea"/>
                <a:cs typeface="Century Gothic"/>
              </a:rPr>
              <a:t>to</a:t>
            </a:r>
            <a:r>
              <a:rPr kumimoji="0" lang="en-US" sz="1400" b="1" i="0" u="none" strike="noStrike" kern="1200" cap="none" spc="-10" normalizeH="0" baseline="0" noProof="0" dirty="0">
                <a:ln>
                  <a:noFill/>
                </a:ln>
                <a:solidFill>
                  <a:srgbClr val="363C47"/>
                </a:solidFill>
                <a:effectLst/>
                <a:uLnTx/>
                <a:uFillTx/>
                <a:ea typeface="+mn-ea"/>
                <a:cs typeface="Century Gothic"/>
              </a:rPr>
              <a:t> 3</a:t>
            </a:r>
            <a:r>
              <a:rPr lang="en-US" sz="1400" b="1" spc="-10" dirty="0">
                <a:solidFill>
                  <a:srgbClr val="363C47"/>
                </a:solidFill>
                <a:ea typeface="+mn-ea"/>
                <a:cs typeface="Century Gothic"/>
              </a:rPr>
              <a:t> counseling </a:t>
            </a:r>
            <a:r>
              <a:rPr kumimoji="0" lang="en-US" sz="1400" b="1" i="0" u="none" strike="noStrike" kern="1200" cap="none" spc="-5" normalizeH="0" baseline="0" noProof="0" dirty="0">
                <a:ln>
                  <a:noFill/>
                </a:ln>
                <a:solidFill>
                  <a:srgbClr val="363C47"/>
                </a:solidFill>
                <a:effectLst/>
                <a:uLnTx/>
                <a:uFillTx/>
                <a:ea typeface="+mn-ea"/>
                <a:cs typeface="Century Gothic"/>
              </a:rPr>
              <a:t>sessions </a:t>
            </a:r>
            <a:r>
              <a:rPr kumimoji="0" lang="en-US" sz="1400" b="1" i="0" u="none" strike="noStrike" kern="1200" cap="none" spc="-10" normalizeH="0" baseline="0" noProof="0" dirty="0">
                <a:ln>
                  <a:noFill/>
                </a:ln>
                <a:solidFill>
                  <a:srgbClr val="363C47"/>
                </a:solidFill>
                <a:effectLst/>
                <a:uLnTx/>
                <a:uFillTx/>
                <a:ea typeface="+mn-ea"/>
                <a:cs typeface="Century Gothic"/>
              </a:rPr>
              <a:t>per </a:t>
            </a:r>
            <a:r>
              <a:rPr kumimoji="0" lang="en-US" sz="1400" b="1" i="0" u="none" strike="noStrike" kern="1200" cap="none" spc="-5" normalizeH="0" baseline="0" noProof="0" dirty="0">
                <a:ln>
                  <a:noFill/>
                </a:ln>
                <a:solidFill>
                  <a:srgbClr val="363C47"/>
                </a:solidFill>
                <a:effectLst/>
                <a:uLnTx/>
                <a:uFillTx/>
                <a:ea typeface="+mn-ea"/>
                <a:cs typeface="Century Gothic"/>
              </a:rPr>
              <a:t>issue </a:t>
            </a:r>
            <a:r>
              <a:rPr kumimoji="0" lang="en-US" sz="1400" b="0" i="0" u="none" strike="noStrike" kern="1200" cap="none" spc="-5" normalizeH="0" baseline="0" noProof="0" dirty="0">
                <a:ln>
                  <a:noFill/>
                </a:ln>
                <a:solidFill>
                  <a:srgbClr val="363C47"/>
                </a:solidFill>
                <a:effectLst/>
                <a:uLnTx/>
                <a:uFillTx/>
                <a:ea typeface="+mn-ea"/>
                <a:cs typeface="Century Gothic"/>
              </a:rPr>
              <a:t>for </a:t>
            </a:r>
            <a:r>
              <a:rPr kumimoji="0" lang="en-US" sz="1400" b="0" i="0" u="none" strike="noStrike" kern="1200" cap="none" spc="-10" normalizeH="0" baseline="0" noProof="0" dirty="0">
                <a:ln>
                  <a:noFill/>
                </a:ln>
                <a:solidFill>
                  <a:srgbClr val="363C47"/>
                </a:solidFill>
                <a:effectLst/>
                <a:uLnTx/>
                <a:uFillTx/>
                <a:ea typeface="+mn-ea"/>
                <a:cs typeface="Century Gothic"/>
              </a:rPr>
              <a:t>each </a:t>
            </a:r>
            <a:r>
              <a:rPr kumimoji="0" lang="en-US" sz="1400" b="0" i="0" u="none" strike="noStrike" kern="1200" cap="none" spc="-5" normalizeH="0" baseline="0" noProof="0" dirty="0">
                <a:ln>
                  <a:noFill/>
                </a:ln>
                <a:solidFill>
                  <a:srgbClr val="363C47"/>
                </a:solidFill>
                <a:effectLst/>
                <a:uLnTx/>
                <a:uFillTx/>
                <a:ea typeface="+mn-ea"/>
                <a:cs typeface="Century Gothic"/>
              </a:rPr>
              <a:t>member of </a:t>
            </a:r>
            <a:r>
              <a:rPr kumimoji="0" lang="en-US" sz="1400" b="0" i="0" u="none" strike="noStrike" kern="1200" cap="none" spc="-10" normalizeH="0" baseline="0" noProof="0" dirty="0">
                <a:ln>
                  <a:noFill/>
                </a:ln>
                <a:solidFill>
                  <a:srgbClr val="363C47"/>
                </a:solidFill>
                <a:effectLst/>
                <a:uLnTx/>
                <a:uFillTx/>
                <a:ea typeface="+mn-ea"/>
                <a:cs typeface="Century Gothic"/>
              </a:rPr>
              <a:t>the </a:t>
            </a:r>
            <a:r>
              <a:rPr kumimoji="0" lang="en-US" sz="1400" b="0" i="0" u="none" strike="noStrike" kern="1200" cap="none" spc="-5" normalizeH="0" baseline="0" noProof="0" dirty="0">
                <a:ln>
                  <a:noFill/>
                </a:ln>
                <a:solidFill>
                  <a:srgbClr val="363C47"/>
                </a:solidFill>
                <a:effectLst/>
                <a:uLnTx/>
                <a:uFillTx/>
                <a:ea typeface="+mn-ea"/>
                <a:cs typeface="Century Gothic"/>
              </a:rPr>
              <a:t>household, including employee, spouse </a:t>
            </a:r>
            <a:r>
              <a:rPr kumimoji="0" lang="en-US" sz="1400" b="0" i="0" u="none" strike="noStrike" kern="1200" cap="none" spc="-10" normalizeH="0" baseline="0" noProof="0" dirty="0">
                <a:ln>
                  <a:noFill/>
                </a:ln>
                <a:solidFill>
                  <a:srgbClr val="363C47"/>
                </a:solidFill>
                <a:effectLst/>
                <a:uLnTx/>
                <a:uFillTx/>
                <a:ea typeface="+mn-ea"/>
                <a:cs typeface="Century Gothic"/>
              </a:rPr>
              <a:t>and </a:t>
            </a:r>
            <a:r>
              <a:rPr kumimoji="0" lang="en-US" sz="1400" b="0" i="0" u="none" strike="noStrike" kern="1200" cap="none" spc="-5" normalizeH="0" baseline="0" noProof="0" dirty="0">
                <a:ln>
                  <a:noFill/>
                </a:ln>
                <a:solidFill>
                  <a:srgbClr val="363C47"/>
                </a:solidFill>
                <a:effectLst/>
                <a:uLnTx/>
                <a:uFillTx/>
                <a:ea typeface="+mn-ea"/>
                <a:cs typeface="Century Gothic"/>
              </a:rPr>
              <a:t>unmarried </a:t>
            </a:r>
            <a:r>
              <a:rPr kumimoji="0" lang="en-US" sz="1400" b="0" i="0" u="none" strike="noStrike" kern="1200" cap="none" spc="-10" normalizeH="0" baseline="0" noProof="0" dirty="0">
                <a:ln>
                  <a:noFill/>
                </a:ln>
                <a:solidFill>
                  <a:srgbClr val="363C47"/>
                </a:solidFill>
                <a:effectLst/>
                <a:uLnTx/>
                <a:uFillTx/>
                <a:ea typeface="+mn-ea"/>
                <a:cs typeface="Century Gothic"/>
              </a:rPr>
              <a:t>dependents </a:t>
            </a:r>
            <a:r>
              <a:rPr kumimoji="0" lang="en-US" sz="1400" b="0" i="0" u="none" strike="noStrike" kern="1200" cap="none" spc="-5" normalizeH="0" baseline="0" noProof="0" dirty="0">
                <a:ln>
                  <a:noFill/>
                </a:ln>
                <a:solidFill>
                  <a:srgbClr val="363C47"/>
                </a:solidFill>
                <a:effectLst/>
                <a:uLnTx/>
                <a:uFillTx/>
                <a:ea typeface="+mn-ea"/>
                <a:cs typeface="Century Gothic"/>
              </a:rPr>
              <a:t>up </a:t>
            </a:r>
            <a:r>
              <a:rPr kumimoji="0" lang="en-US" sz="1400" b="0" i="0" u="none" strike="noStrike" kern="1200" cap="none" spc="-10" normalizeH="0" baseline="0" noProof="0" dirty="0">
                <a:ln>
                  <a:noFill/>
                </a:ln>
                <a:solidFill>
                  <a:srgbClr val="363C47"/>
                </a:solidFill>
                <a:effectLst/>
                <a:uLnTx/>
                <a:uFillTx/>
                <a:ea typeface="+mn-ea"/>
                <a:cs typeface="Century Gothic"/>
              </a:rPr>
              <a:t>to age</a:t>
            </a:r>
            <a:r>
              <a:rPr kumimoji="0" lang="en-US" sz="1400" b="0" i="0" u="none" strike="noStrike" kern="1200" cap="none" spc="135" normalizeH="0" baseline="0" noProof="0" dirty="0">
                <a:ln>
                  <a:noFill/>
                </a:ln>
                <a:solidFill>
                  <a:srgbClr val="363C47"/>
                </a:solidFill>
                <a:effectLst/>
                <a:uLnTx/>
                <a:uFillTx/>
                <a:ea typeface="+mn-ea"/>
                <a:cs typeface="Century Gothic"/>
              </a:rPr>
              <a:t> </a:t>
            </a:r>
            <a:r>
              <a:rPr kumimoji="0" lang="en-US" sz="1400" b="0" i="0" u="none" strike="noStrike" kern="1200" cap="none" spc="-10" normalizeH="0" baseline="0" noProof="0" dirty="0">
                <a:ln>
                  <a:noFill/>
                </a:ln>
                <a:solidFill>
                  <a:srgbClr val="363C47"/>
                </a:solidFill>
                <a:effectLst/>
                <a:uLnTx/>
                <a:uFillTx/>
                <a:ea typeface="+mn-ea"/>
                <a:cs typeface="Century Gothic"/>
              </a:rPr>
              <a:t>26</a:t>
            </a:r>
          </a:p>
          <a:p>
            <a:pPr>
              <a:lnSpc>
                <a:spcPct val="120000"/>
              </a:lnSpc>
              <a:spcBef>
                <a:spcPts val="200"/>
              </a:spcBef>
              <a:spcAft>
                <a:spcPts val="400"/>
              </a:spcAft>
            </a:pPr>
            <a:r>
              <a:rPr kumimoji="0" lang="en-US" sz="1400" b="0" i="0" u="none" strike="noStrike" kern="1200" cap="none" spc="-10" normalizeH="0" baseline="0" noProof="0" dirty="0">
                <a:ln>
                  <a:noFill/>
                </a:ln>
                <a:solidFill>
                  <a:srgbClr val="363C47"/>
                </a:solidFill>
                <a:effectLst/>
                <a:uLnTx/>
                <a:uFillTx/>
                <a:ea typeface="+mn-ea"/>
                <a:cs typeface="Century Gothic"/>
              </a:rPr>
              <a:t>Member </a:t>
            </a:r>
            <a:r>
              <a:rPr kumimoji="0" lang="en-US" sz="1400" b="0" i="0" u="none" strike="noStrike" kern="1200" cap="none" spc="-5" normalizeH="0" baseline="0" noProof="0" dirty="0">
                <a:ln>
                  <a:noFill/>
                </a:ln>
                <a:solidFill>
                  <a:srgbClr val="363C47"/>
                </a:solidFill>
                <a:effectLst/>
                <a:uLnTx/>
                <a:uFillTx/>
                <a:ea typeface="+mn-ea"/>
                <a:cs typeface="Century Gothic"/>
              </a:rPr>
              <a:t>can schedule </a:t>
            </a:r>
            <a:r>
              <a:rPr kumimoji="0" lang="en-US" sz="1400" b="0" i="0" u="none" strike="noStrike" kern="1200" cap="none" spc="-10" normalizeH="0" baseline="0" noProof="0" dirty="0">
                <a:ln>
                  <a:noFill/>
                </a:ln>
                <a:solidFill>
                  <a:srgbClr val="363C47"/>
                </a:solidFill>
                <a:effectLst/>
                <a:uLnTx/>
                <a:uFillTx/>
                <a:ea typeface="+mn-ea"/>
                <a:cs typeface="Century Gothic"/>
              </a:rPr>
              <a:t>their </a:t>
            </a:r>
            <a:r>
              <a:rPr kumimoji="0" lang="en-US" sz="1400" b="0" i="0" u="none" strike="noStrike" kern="1200" cap="none" spc="-15" normalizeH="0" baseline="0" noProof="0" dirty="0">
                <a:ln>
                  <a:noFill/>
                </a:ln>
                <a:solidFill>
                  <a:srgbClr val="363C47"/>
                </a:solidFill>
                <a:effectLst/>
                <a:uLnTx/>
                <a:uFillTx/>
                <a:ea typeface="+mn-ea"/>
                <a:cs typeface="Century Gothic"/>
              </a:rPr>
              <a:t>own </a:t>
            </a:r>
            <a:r>
              <a:rPr kumimoji="0" lang="en-US" sz="1400" b="0" i="0" u="none" strike="noStrike" kern="1200" cap="none" spc="-10" normalizeH="0" baseline="0" noProof="0" dirty="0">
                <a:ln>
                  <a:noFill/>
                </a:ln>
                <a:solidFill>
                  <a:srgbClr val="363C47"/>
                </a:solidFill>
                <a:effectLst/>
                <a:uLnTx/>
                <a:uFillTx/>
                <a:ea typeface="+mn-ea"/>
                <a:cs typeface="Century Gothic"/>
              </a:rPr>
              <a:t>appointment, </a:t>
            </a:r>
            <a:r>
              <a:rPr kumimoji="0" lang="en-US" sz="1400" b="0" i="0" u="none" strike="noStrike" kern="1200" cap="none" spc="-5" normalizeH="0" baseline="0" noProof="0" dirty="0">
                <a:ln>
                  <a:noFill/>
                </a:ln>
                <a:solidFill>
                  <a:srgbClr val="363C47"/>
                </a:solidFill>
                <a:effectLst/>
                <a:uLnTx/>
                <a:uFillTx/>
                <a:ea typeface="+mn-ea"/>
                <a:cs typeface="Century Gothic"/>
              </a:rPr>
              <a:t>or </a:t>
            </a:r>
            <a:r>
              <a:rPr kumimoji="0" lang="en-US" sz="1400" b="0" i="0" u="none" strike="noStrike" kern="1200" cap="none" spc="-25" normalizeH="0" baseline="0" noProof="0" dirty="0">
                <a:ln>
                  <a:noFill/>
                </a:ln>
                <a:solidFill>
                  <a:srgbClr val="363C47"/>
                </a:solidFill>
                <a:effectLst/>
                <a:uLnTx/>
                <a:uFillTx/>
                <a:ea typeface="+mn-ea"/>
                <a:cs typeface="Century Gothic"/>
              </a:rPr>
              <a:t>we </a:t>
            </a:r>
            <a:r>
              <a:rPr kumimoji="0" lang="en-US" sz="1400" b="0" i="0" u="none" strike="noStrike" kern="1200" cap="none" spc="-5" normalizeH="0" baseline="0" noProof="0" dirty="0">
                <a:ln>
                  <a:noFill/>
                </a:ln>
                <a:solidFill>
                  <a:srgbClr val="363C47"/>
                </a:solidFill>
                <a:effectLst/>
                <a:uLnTx/>
                <a:uFillTx/>
                <a:ea typeface="+mn-ea"/>
                <a:cs typeface="Century Gothic"/>
              </a:rPr>
              <a:t>can help </a:t>
            </a:r>
            <a:r>
              <a:rPr kumimoji="0" lang="en-US" sz="1400" b="0" i="0" u="none" strike="noStrike" kern="1200" cap="none" spc="-15" normalizeH="0" baseline="0" noProof="0" dirty="0">
                <a:ln>
                  <a:noFill/>
                </a:ln>
                <a:solidFill>
                  <a:srgbClr val="363C47"/>
                </a:solidFill>
                <a:effectLst/>
                <a:uLnTx/>
                <a:uFillTx/>
                <a:ea typeface="+mn-ea"/>
                <a:cs typeface="Century Gothic"/>
              </a:rPr>
              <a:t>with</a:t>
            </a:r>
            <a:r>
              <a:rPr kumimoji="0" lang="en-US" sz="1400" b="0" i="0" u="none" strike="noStrike" kern="1200" cap="none" spc="20" normalizeH="0" baseline="0" noProof="0" dirty="0">
                <a:ln>
                  <a:noFill/>
                </a:ln>
                <a:solidFill>
                  <a:srgbClr val="363C47"/>
                </a:solidFill>
                <a:effectLst/>
                <a:uLnTx/>
                <a:uFillTx/>
                <a:ea typeface="+mn-ea"/>
                <a:cs typeface="Century Gothic"/>
              </a:rPr>
              <a:t> </a:t>
            </a:r>
            <a:r>
              <a:rPr kumimoji="0" lang="en-US" sz="1400" b="0" i="0" u="none" strike="noStrike" kern="1200" cap="none" spc="-5" normalizeH="0" baseline="0" noProof="0" dirty="0">
                <a:ln>
                  <a:noFill/>
                </a:ln>
                <a:solidFill>
                  <a:srgbClr val="363C47"/>
                </a:solidFill>
                <a:effectLst/>
                <a:uLnTx/>
                <a:uFillTx/>
                <a:ea typeface="+mn-ea"/>
                <a:cs typeface="Century Gothic"/>
              </a:rPr>
              <a:t>scheduling</a:t>
            </a:r>
            <a:endParaRPr kumimoji="0" lang="en-US" sz="1400" b="0" i="0" u="none" strike="noStrike" kern="1200" cap="none" spc="0" normalizeH="0" baseline="0" noProof="0" dirty="0">
              <a:ln>
                <a:noFill/>
              </a:ln>
              <a:solidFill>
                <a:srgbClr val="FFFFFF"/>
              </a:solidFill>
              <a:effectLst/>
              <a:uLnTx/>
              <a:uFillTx/>
              <a:ea typeface="+mn-ea"/>
              <a:cs typeface="Century Gothic"/>
            </a:endParaRPr>
          </a:p>
          <a:p>
            <a:pPr>
              <a:spcBef>
                <a:spcPts val="200"/>
              </a:spcBef>
              <a:spcAft>
                <a:spcPts val="400"/>
              </a:spcAft>
            </a:pPr>
            <a:endParaRPr lang="en-US" sz="1400" dirty="0"/>
          </a:p>
        </p:txBody>
      </p:sp>
      <p:grpSp>
        <p:nvGrpSpPr>
          <p:cNvPr id="9" name="Group 8">
            <a:extLst>
              <a:ext uri="{FF2B5EF4-FFF2-40B4-BE49-F238E27FC236}">
                <a16:creationId xmlns:a16="http://schemas.microsoft.com/office/drawing/2014/main" id="{091CC699-4364-43DC-A644-EE4352F72C5C}"/>
              </a:ext>
            </a:extLst>
          </p:cNvPr>
          <p:cNvGrpSpPr/>
          <p:nvPr/>
        </p:nvGrpSpPr>
        <p:grpSpPr>
          <a:xfrm>
            <a:off x="7441434" y="690256"/>
            <a:ext cx="2835051" cy="5584565"/>
            <a:chOff x="7249845" y="156461"/>
            <a:chExt cx="3162352" cy="6229293"/>
          </a:xfrm>
        </p:grpSpPr>
        <p:pic>
          <p:nvPicPr>
            <p:cNvPr id="10" name="Picture 9">
              <a:extLst>
                <a:ext uri="{FF2B5EF4-FFF2-40B4-BE49-F238E27FC236}">
                  <a16:creationId xmlns:a16="http://schemas.microsoft.com/office/drawing/2014/main" id="{0165BE21-EF67-4779-8082-42108501E11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462489" y="156461"/>
              <a:ext cx="2737064" cy="6229293"/>
            </a:xfrm>
            <a:prstGeom prst="rect">
              <a:avLst/>
            </a:prstGeom>
          </p:spPr>
        </p:pic>
        <p:pic>
          <p:nvPicPr>
            <p:cNvPr id="11" name="Picture 10" descr="A picture containing text, electronics, screenshot&#10;&#10;Description automatically generated">
              <a:extLst>
                <a:ext uri="{FF2B5EF4-FFF2-40B4-BE49-F238E27FC236}">
                  <a16:creationId xmlns:a16="http://schemas.microsoft.com/office/drawing/2014/main" id="{AC7C59D7-5BBF-48ED-ABC3-178969B3B580}"/>
                </a:ext>
              </a:extLst>
            </p:cNvPr>
            <p:cNvPicPr>
              <a:picLocks noChangeAspect="1"/>
            </p:cNvPicPr>
            <p:nvPr/>
          </p:nvPicPr>
          <p:blipFill rotWithShape="1">
            <a:blip r:embed="rId4">
              <a:extLst>
                <a:ext uri="{28A0092B-C50C-407E-A947-70E740481C1C}">
                  <a14:useLocalDpi xmlns:a14="http://schemas.microsoft.com/office/drawing/2010/main" val="0"/>
                </a:ext>
              </a:extLst>
            </a:blip>
            <a:srcRect l="30266" t="93321" r="1924"/>
            <a:stretch/>
          </p:blipFill>
          <p:spPr>
            <a:xfrm>
              <a:off x="7249845" y="5975722"/>
              <a:ext cx="3162352" cy="410032"/>
            </a:xfrm>
            <a:prstGeom prst="rect">
              <a:avLst/>
            </a:prstGeom>
          </p:spPr>
        </p:pic>
      </p:grpSp>
    </p:spTree>
    <p:extLst>
      <p:ext uri="{BB962C8B-B14F-4D97-AF65-F5344CB8AC3E}">
        <p14:creationId xmlns:p14="http://schemas.microsoft.com/office/powerpoint/2010/main" val="11388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35AB4-B7FF-43AB-821C-BB15149FFCE2}"/>
              </a:ext>
            </a:extLst>
          </p:cNvPr>
          <p:cNvSpPr>
            <a:spLocks noGrp="1"/>
          </p:cNvSpPr>
          <p:nvPr>
            <p:ph type="title"/>
          </p:nvPr>
        </p:nvSpPr>
        <p:spPr/>
        <p:txBody>
          <a:bodyPr/>
          <a:lstStyle/>
          <a:p>
            <a:r>
              <a:rPr lang="en-US" dirty="0"/>
              <a:t>How the Counseling Works</a:t>
            </a:r>
          </a:p>
        </p:txBody>
      </p:sp>
      <p:sp>
        <p:nvSpPr>
          <p:cNvPr id="3" name="Content Placeholder 2">
            <a:extLst>
              <a:ext uri="{FF2B5EF4-FFF2-40B4-BE49-F238E27FC236}">
                <a16:creationId xmlns:a16="http://schemas.microsoft.com/office/drawing/2014/main" id="{6F11ED32-D584-4CAA-BE7C-B9547CFE9D7B}"/>
              </a:ext>
            </a:extLst>
          </p:cNvPr>
          <p:cNvSpPr>
            <a:spLocks noGrp="1"/>
          </p:cNvSpPr>
          <p:nvPr>
            <p:ph idx="1"/>
          </p:nvPr>
        </p:nvSpPr>
        <p:spPr>
          <a:xfrm>
            <a:off x="620483" y="2199818"/>
            <a:ext cx="9245412" cy="3586892"/>
          </a:xfrm>
        </p:spPr>
        <p:txBody>
          <a:bodyPr>
            <a:noAutofit/>
          </a:bodyPr>
          <a:lstStyle/>
          <a:p>
            <a:pPr marL="0" indent="0">
              <a:lnSpc>
                <a:spcPct val="120000"/>
              </a:lnSpc>
              <a:buNone/>
            </a:pPr>
            <a:r>
              <a:rPr lang="en-US" sz="1400" b="1" dirty="0"/>
              <a:t>Up to </a:t>
            </a:r>
            <a:r>
              <a:rPr lang="en-US" sz="1400" b="1" dirty="0">
                <a:solidFill>
                  <a:srgbClr val="C00000"/>
                </a:solidFill>
              </a:rPr>
              <a:t>Three (3)</a:t>
            </a:r>
            <a:r>
              <a:rPr lang="en-US" sz="1400" b="1" dirty="0"/>
              <a:t> No-Cost EAP Visits </a:t>
            </a:r>
            <a:r>
              <a:rPr lang="en-US" sz="1400" b="1" u="sng" dirty="0"/>
              <a:t>Per Incident</a:t>
            </a:r>
          </a:p>
          <a:p>
            <a:pPr>
              <a:lnSpc>
                <a:spcPct val="120000"/>
              </a:lnSpc>
              <a:spcBef>
                <a:spcPts val="600"/>
              </a:spcBef>
            </a:pPr>
            <a:r>
              <a:rPr lang="en-US" altLang="en-US" sz="1400" dirty="0"/>
              <a:t>Toll free telephonic intake and benefit consultation service</a:t>
            </a:r>
          </a:p>
          <a:p>
            <a:pPr>
              <a:lnSpc>
                <a:spcPct val="120000"/>
              </a:lnSpc>
              <a:spcBef>
                <a:spcPts val="600"/>
              </a:spcBef>
            </a:pPr>
            <a:r>
              <a:rPr lang="en-US" altLang="en-US" sz="1400" dirty="0"/>
              <a:t>Triage and problem assessment</a:t>
            </a:r>
          </a:p>
          <a:p>
            <a:pPr>
              <a:lnSpc>
                <a:spcPct val="120000"/>
              </a:lnSpc>
              <a:spcBef>
                <a:spcPts val="600"/>
              </a:spcBef>
            </a:pPr>
            <a:r>
              <a:rPr lang="en-US" altLang="en-US" sz="1400" dirty="0"/>
              <a:t>Referral to counselor or behavioral health professional</a:t>
            </a:r>
          </a:p>
          <a:p>
            <a:pPr>
              <a:lnSpc>
                <a:spcPct val="120000"/>
              </a:lnSpc>
              <a:spcBef>
                <a:spcPts val="600"/>
              </a:spcBef>
            </a:pPr>
            <a:r>
              <a:rPr lang="en-US" altLang="en-US" sz="1400" dirty="0"/>
              <a:t>For all employees and dependents</a:t>
            </a:r>
          </a:p>
          <a:p>
            <a:pPr>
              <a:lnSpc>
                <a:spcPct val="120000"/>
              </a:lnSpc>
              <a:spcBef>
                <a:spcPts val="600"/>
              </a:spcBef>
            </a:pPr>
            <a:r>
              <a:rPr lang="en-US" altLang="en-US" sz="1400" dirty="0"/>
              <a:t>Referral to Medical or Behavioral Health Plan if condition is long term</a:t>
            </a:r>
          </a:p>
          <a:p>
            <a:pPr marL="0" indent="0">
              <a:lnSpc>
                <a:spcPct val="120000"/>
              </a:lnSpc>
              <a:buNone/>
            </a:pPr>
            <a:r>
              <a:rPr lang="en-US" sz="1400" b="1" dirty="0"/>
              <a:t>What to Expect When You Call to Request Counseling</a:t>
            </a:r>
          </a:p>
          <a:p>
            <a:pPr>
              <a:lnSpc>
                <a:spcPct val="120000"/>
              </a:lnSpc>
              <a:spcBef>
                <a:spcPts val="600"/>
              </a:spcBef>
            </a:pPr>
            <a:r>
              <a:rPr lang="en-US" sz="1400" dirty="0"/>
              <a:t>You will speak directly with an Uprise Health representative</a:t>
            </a:r>
          </a:p>
          <a:p>
            <a:pPr>
              <a:lnSpc>
                <a:spcPct val="120000"/>
              </a:lnSpc>
              <a:spcBef>
                <a:spcPts val="600"/>
              </a:spcBef>
            </a:pPr>
            <a:r>
              <a:rPr lang="en-US" sz="1400" dirty="0"/>
              <a:t>You will be asked about your needs to be matched with a counselor</a:t>
            </a:r>
          </a:p>
          <a:p>
            <a:pPr>
              <a:lnSpc>
                <a:spcPct val="120000"/>
              </a:lnSpc>
              <a:spcBef>
                <a:spcPts val="600"/>
              </a:spcBef>
            </a:pPr>
            <a:r>
              <a:rPr lang="en-US" sz="1400" dirty="0"/>
              <a:t>You can schedule your own appointment, or we can help with scheduling</a:t>
            </a:r>
          </a:p>
          <a:p>
            <a:pPr>
              <a:lnSpc>
                <a:spcPct val="120000"/>
              </a:lnSpc>
              <a:spcBef>
                <a:spcPts val="600"/>
              </a:spcBef>
            </a:pPr>
            <a:r>
              <a:rPr lang="en-US" sz="1400" dirty="0"/>
              <a:t>If you are in crisis, your call will be connected for immediate help</a:t>
            </a:r>
          </a:p>
          <a:p>
            <a:pPr marL="0" indent="0">
              <a:lnSpc>
                <a:spcPct val="120000"/>
              </a:lnSpc>
              <a:spcBef>
                <a:spcPts val="600"/>
              </a:spcBef>
              <a:buNone/>
            </a:pPr>
            <a:endParaRPr lang="en-US" altLang="en-US" sz="1400" dirty="0"/>
          </a:p>
          <a:p>
            <a:pPr marL="0" indent="0">
              <a:lnSpc>
                <a:spcPct val="120000"/>
              </a:lnSpc>
              <a:spcBef>
                <a:spcPts val="600"/>
              </a:spcBef>
              <a:buNone/>
            </a:pPr>
            <a:endParaRPr lang="en-US" altLang="en-US" sz="1400" dirty="0"/>
          </a:p>
          <a:p>
            <a:pPr>
              <a:lnSpc>
                <a:spcPct val="120000"/>
              </a:lnSpc>
              <a:spcBef>
                <a:spcPts val="600"/>
              </a:spcBef>
            </a:pPr>
            <a:endParaRPr lang="en-US" sz="1400" dirty="0"/>
          </a:p>
          <a:p>
            <a:pPr>
              <a:lnSpc>
                <a:spcPct val="120000"/>
              </a:lnSpc>
            </a:pPr>
            <a:endParaRPr lang="en-US" sz="1400" dirty="0"/>
          </a:p>
        </p:txBody>
      </p:sp>
      <p:sp>
        <p:nvSpPr>
          <p:cNvPr id="7" name="Rectangle 6">
            <a:extLst>
              <a:ext uri="{FF2B5EF4-FFF2-40B4-BE49-F238E27FC236}">
                <a16:creationId xmlns:a16="http://schemas.microsoft.com/office/drawing/2014/main" id="{8B078262-D5A5-4813-9DA2-B88E4AE9339D}"/>
              </a:ext>
            </a:extLst>
          </p:cNvPr>
          <p:cNvSpPr/>
          <p:nvPr/>
        </p:nvSpPr>
        <p:spPr>
          <a:xfrm>
            <a:off x="7391400" y="246239"/>
            <a:ext cx="4648200" cy="954107"/>
          </a:xfrm>
          <a:prstGeom prst="rect">
            <a:avLst/>
          </a:prstGeom>
        </p:spPr>
        <p:txBody>
          <a:bodyPr wrap="square">
            <a:spAutoFit/>
          </a:bodyPr>
          <a:lstStyle/>
          <a:p>
            <a:pPr algn="r"/>
            <a:r>
              <a:rPr lang="en-US" sz="2000" b="1" dirty="0">
                <a:solidFill>
                  <a:schemeClr val="bg1"/>
                </a:solidFill>
                <a:latin typeface="Century Gothic" panose="020B0502020202020204" pitchFamily="34" charset="0"/>
              </a:rPr>
              <a:t>800.386.7055</a:t>
            </a:r>
          </a:p>
          <a:p>
            <a:pPr algn="r"/>
            <a:r>
              <a:rPr lang="en-US" sz="2000" b="1" dirty="0">
                <a:solidFill>
                  <a:schemeClr val="bg1"/>
                </a:solidFill>
                <a:latin typeface="Century Gothic" panose="020B0502020202020204" pitchFamily="34" charset="0"/>
              </a:rPr>
              <a:t>ibhworklife.com</a:t>
            </a:r>
          </a:p>
          <a:p>
            <a:pPr algn="r"/>
            <a:r>
              <a:rPr lang="en-US" sz="1600" dirty="0">
                <a:solidFill>
                  <a:schemeClr val="bg1"/>
                </a:solidFill>
                <a:latin typeface="Century Gothic" panose="020B0502020202020204" pitchFamily="34" charset="0"/>
              </a:rPr>
              <a:t>User ID: matters  PW: wlm70101</a:t>
            </a:r>
          </a:p>
        </p:txBody>
      </p:sp>
    </p:spTree>
    <p:extLst>
      <p:ext uri="{BB962C8B-B14F-4D97-AF65-F5344CB8AC3E}">
        <p14:creationId xmlns:p14="http://schemas.microsoft.com/office/powerpoint/2010/main" val="3529363196"/>
      </p:ext>
    </p:extLst>
  </p:cSld>
  <p:clrMapOvr>
    <a:masterClrMapping/>
  </p:clrMapOvr>
</p:sld>
</file>

<file path=ppt/theme/theme1.xml><?xml version="1.0" encoding="utf-8"?>
<a:theme xmlns:a="http://schemas.openxmlformats.org/drawingml/2006/main" name="PPT Theme for Members 10.202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heme for Members 10.2021" id="{05EC3734-C2B0-4E97-8A94-CD88AB312C14}" vid="{52CC3D2C-3140-4A3B-BEB8-A8E5B79FE10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1b3e98-4ed3-48b9-a266-204a511438f3">
      <Terms xmlns="http://schemas.microsoft.com/office/infopath/2007/PartnerControls"/>
    </lcf76f155ced4ddcb4097134ff3c332f>
    <TaxCatchAll xmlns="3accc599-cd4c-4473-95bc-4587c1278ee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A4201A19EC8040A147FD873FCB0DFE" ma:contentTypeVersion="16" ma:contentTypeDescription="Create a new document." ma:contentTypeScope="" ma:versionID="9a05b74c5288214f4c590623d10ae18e">
  <xsd:schema xmlns:xsd="http://www.w3.org/2001/XMLSchema" xmlns:xs="http://www.w3.org/2001/XMLSchema" xmlns:p="http://schemas.microsoft.com/office/2006/metadata/properties" xmlns:ns2="ff1b3e98-4ed3-48b9-a266-204a511438f3" xmlns:ns3="3accc599-cd4c-4473-95bc-4587c1278eed" targetNamespace="http://schemas.microsoft.com/office/2006/metadata/properties" ma:root="true" ma:fieldsID="67b90cfb18dff2363c7678fa4b292278" ns2:_="" ns3:_="">
    <xsd:import namespace="ff1b3e98-4ed3-48b9-a266-204a511438f3"/>
    <xsd:import namespace="3accc599-cd4c-4473-95bc-4587c1278ee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1b3e98-4ed3-48b9-a266-204a51143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b1ba917-b859-48ff-b52c-21b7bd4accf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accc599-cd4c-4473-95bc-4587c1278eed" elementFormDefault="qualified">
    <xsd:import namespace="http://schemas.microsoft.com/office/2006/documentManagement/types"/>
    <xsd:import namespace="http://schemas.microsoft.com/office/infopath/2007/PartnerControls"/>
    <xsd:element name="SharedWithUsers" ma:index="1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675477c-40f3-472c-bd24-8b293060264e}" ma:internalName="TaxCatchAll" ma:showField="CatchAllData" ma:web="3accc599-cd4c-4473-95bc-4587c1278e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C518A6-1398-4BB3-A6D7-9AA26259AA27}">
  <ds:schemaRefs>
    <ds:schemaRef ds:uri="http://schemas.microsoft.com/sharepoint/v3/contenttype/forms"/>
  </ds:schemaRefs>
</ds:datastoreItem>
</file>

<file path=customXml/itemProps2.xml><?xml version="1.0" encoding="utf-8"?>
<ds:datastoreItem xmlns:ds="http://schemas.openxmlformats.org/officeDocument/2006/customXml" ds:itemID="{DD72FC9A-49F5-4005-ABDE-245A4762EE93}">
  <ds:schemaRefs>
    <ds:schemaRef ds:uri="http://schemas.openxmlformats.org/package/2006/metadata/core-properties"/>
    <ds:schemaRef ds:uri="3accc599-cd4c-4473-95bc-4587c1278eed"/>
    <ds:schemaRef ds:uri="http://purl.org/dc/elements/1.1/"/>
    <ds:schemaRef ds:uri="http://www.w3.org/XML/1998/namespace"/>
    <ds:schemaRef ds:uri="http://purl.org/dc/dcmitype/"/>
    <ds:schemaRef ds:uri="http://purl.org/dc/terms/"/>
    <ds:schemaRef ds:uri="http://schemas.microsoft.com/office/infopath/2007/PartnerControls"/>
    <ds:schemaRef ds:uri="http://schemas.microsoft.com/office/2006/documentManagement/types"/>
    <ds:schemaRef ds:uri="ff1b3e98-4ed3-48b9-a266-204a511438f3"/>
    <ds:schemaRef ds:uri="http://schemas.microsoft.com/office/2006/metadata/properties"/>
  </ds:schemaRefs>
</ds:datastoreItem>
</file>

<file path=customXml/itemProps3.xml><?xml version="1.0" encoding="utf-8"?>
<ds:datastoreItem xmlns:ds="http://schemas.openxmlformats.org/officeDocument/2006/customXml" ds:itemID="{9CA8E648-1CED-4496-9923-770D87AB23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1b3e98-4ed3-48b9-a266-204a511438f3"/>
    <ds:schemaRef ds:uri="3accc599-cd4c-4473-95bc-4587c1278e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825</TotalTime>
  <Words>1370</Words>
  <Application>Microsoft Office PowerPoint</Application>
  <PresentationFormat>Widescreen</PresentationFormat>
  <Paragraphs>127</Paragraphs>
  <Slides>13</Slides>
  <Notes>8</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PPT Theme for Members 10.2021</vt:lpstr>
      <vt:lpstr>Employee Assistance and Mental Health Program </vt:lpstr>
      <vt:lpstr>Overview</vt:lpstr>
      <vt:lpstr>Welcome To Your EAP</vt:lpstr>
      <vt:lpstr>PowerPoint Presentation</vt:lpstr>
      <vt:lpstr>PowerPoint Presentation</vt:lpstr>
      <vt:lpstr>Online Courses and Coaching</vt:lpstr>
      <vt:lpstr>Scheduling a Coach </vt:lpstr>
      <vt:lpstr>Short Term Counseling</vt:lpstr>
      <vt:lpstr>How the Counseling Works</vt:lpstr>
      <vt:lpstr>Online Peer Support Groups</vt:lpstr>
      <vt:lpstr>Emotional Support &amp; Check Ins</vt:lpstr>
      <vt:lpstr>Work-Life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Ways Employees Can Enter the EAP</dc:title>
  <dc:creator>Karen Merrill</dc:creator>
  <cp:lastModifiedBy>Adrienne Foreman</cp:lastModifiedBy>
  <cp:revision>13</cp:revision>
  <cp:lastPrinted>2018-04-17T19:53:32Z</cp:lastPrinted>
  <dcterms:created xsi:type="dcterms:W3CDTF">2004-02-12T22:18:48Z</dcterms:created>
  <dcterms:modified xsi:type="dcterms:W3CDTF">2022-08-24T22:33:33Z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0x010100AFA4201A19EC8040A147FD873FCB0DFE</vt:lpwstr>
  </property>
  <property fmtid="{D5CDD505-2E9C-101B-9397-08002B2CF9AE}" pid="3" name="MediaServiceImageTags">
    <vt:lpwstr/>
  </property>
</Properties>
</file>